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6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1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3" r:id="rId15"/>
    <p:sldId id="309" r:id="rId16"/>
    <p:sldId id="310" r:id="rId17"/>
    <p:sldId id="311" r:id="rId18"/>
    <p:sldId id="314" r:id="rId19"/>
    <p:sldId id="315" r:id="rId20"/>
    <p:sldId id="316" r:id="rId21"/>
  </p:sldIdLst>
  <p:sldSz cx="9144000" cy="7010400"/>
  <p:notesSz cx="9144000" cy="701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28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180" y="435886"/>
            <a:ext cx="8331639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925824"/>
            <a:ext cx="640080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612392"/>
            <a:ext cx="3977640" cy="462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2213830"/>
            <a:ext cx="6858000" cy="1374132"/>
          </a:xfrm>
        </p:spPr>
        <p:txBody>
          <a:bodyPr anchor="b"/>
          <a:lstStyle>
            <a:lvl1pPr algn="ctr">
              <a:defRPr sz="4465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82084"/>
            <a:ext cx="6858000" cy="274827"/>
          </a:xfrm>
        </p:spPr>
        <p:txBody>
          <a:bodyPr/>
          <a:lstStyle>
            <a:lvl1pPr marL="0" indent="0" algn="ctr">
              <a:buNone/>
              <a:defRPr sz="1786"/>
            </a:lvl1pPr>
            <a:lvl2pPr marL="340225" indent="0" algn="ctr">
              <a:buNone/>
              <a:defRPr sz="1488"/>
            </a:lvl2pPr>
            <a:lvl3pPr marL="680451" indent="0" algn="ctr">
              <a:buNone/>
              <a:defRPr sz="1339"/>
            </a:lvl3pPr>
            <a:lvl4pPr marL="1020676" indent="0" algn="ctr">
              <a:buNone/>
              <a:defRPr sz="1191"/>
            </a:lvl4pPr>
            <a:lvl5pPr marL="1360902" indent="0" algn="ctr">
              <a:buNone/>
              <a:defRPr sz="1191"/>
            </a:lvl5pPr>
            <a:lvl6pPr marL="1701127" indent="0" algn="ctr">
              <a:buNone/>
              <a:defRPr sz="1191"/>
            </a:lvl6pPr>
            <a:lvl7pPr marL="2041352" indent="0" algn="ctr">
              <a:buNone/>
              <a:defRPr sz="1191"/>
            </a:lvl7pPr>
            <a:lvl8pPr marL="2381578" indent="0" algn="ctr">
              <a:buNone/>
              <a:defRPr sz="1191"/>
            </a:lvl8pPr>
            <a:lvl9pPr marL="2721803" indent="0" algn="ctr">
              <a:buNone/>
              <a:defRPr sz="119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519673"/>
            <a:ext cx="2103120" cy="276999"/>
          </a:xfrm>
        </p:spPr>
        <p:txBody>
          <a:bodyPr/>
          <a:lstStyle/>
          <a:p>
            <a:fld id="{D2250143-E775-4994-885D-33313B6EC012}" type="datetimeFigureOut">
              <a:rPr lang="it-IT" smtClean="0"/>
              <a:t>08/12/2023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08960" y="6519673"/>
            <a:ext cx="2926080" cy="215444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83680" y="6519673"/>
            <a:ext cx="2103120" cy="276999"/>
          </a:xfrm>
        </p:spPr>
        <p:txBody>
          <a:bodyPr/>
          <a:lstStyle/>
          <a:p>
            <a:fld id="{F890480C-40B3-4647-B416-D9F1A14A0C17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59961" y="-5344"/>
            <a:ext cx="9263921" cy="704870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3" y="1184787"/>
            <a:ext cx="2536127" cy="182971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2" y="2647738"/>
            <a:ext cx="2448425" cy="1766445"/>
          </a:xfrm>
          <a:prstGeom prst="rect">
            <a:avLst/>
          </a:prstGeom>
        </p:spPr>
      </p:pic>
      <p:sp>
        <p:nvSpPr>
          <p:cNvPr id="16" name="CasellaDiTesto 15"/>
          <p:cNvSpPr txBox="1"/>
          <p:nvPr userDrawn="1"/>
        </p:nvSpPr>
        <p:spPr>
          <a:xfrm>
            <a:off x="952333" y="6516425"/>
            <a:ext cx="7211466" cy="64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0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339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“Anticipare la crescita con le nuove competenze sui Big Data” Operazione Rif. PA 2023-19167/RER approvata</a:t>
            </a:r>
            <a:r>
              <a:rPr lang="it-IT" sz="1339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339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 DGR</a:t>
            </a:r>
          </a:p>
          <a:p>
            <a:pPr marL="0" marR="0" lvl="0" indent="0" algn="ctr" defTabSz="680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339" b="0" i="0" u="none" strike="noStrike" kern="1200" baseline="30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n° 843 del 29 maggio 2023 e co-finanziata dal Fondo Sociale Europeo Plus 2021-2027 Regione Emilia-Romagna</a:t>
            </a:r>
          </a:p>
          <a:p>
            <a:endParaRPr lang="it-IT" sz="1339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8F6A45-F2B6-5475-7B75-CC0087C05A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3103" y="284047"/>
            <a:ext cx="4108370" cy="10795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D89FFE1-95DF-29AF-90B8-0ACCA5840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1844" y="5468761"/>
            <a:ext cx="4460314" cy="9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>
            <a:off x="1709056" y="1661725"/>
            <a:ext cx="6193971" cy="3560838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39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0599" r="19705" b="1073"/>
          <a:stretch/>
        </p:blipFill>
        <p:spPr>
          <a:xfrm>
            <a:off x="-59961" y="-5344"/>
            <a:ext cx="9263921" cy="7048707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0" y="2506373"/>
            <a:ext cx="5340744" cy="218542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88" b="1" dirty="0">
                <a:solidFill>
                  <a:schemeClr val="tx1"/>
                </a:solidFill>
              </a:rPr>
              <a:t>ARTIFICIAL INTELLIGENCE &amp; MACHINE LEARNING</a:t>
            </a:r>
          </a:p>
          <a:p>
            <a:pPr algn="ctr"/>
            <a:r>
              <a:rPr lang="it-IT" sz="818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Operazione Rif. PA 2023-19167/RER/10/1, “ANTICIPARE LA CRESCITA CON LE NUOVE COMPETENZE SUI BIG DATA”, approvata dalla Regione Emilia-Romagna con DGR n° 843 del 29/05/2023 e co-finanziata dal Fondo Sociale Europeo Plus 2021-2027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61" y="2402251"/>
            <a:ext cx="2882739" cy="20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905" y="1765574"/>
            <a:ext cx="7868189" cy="746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489" y="1774310"/>
            <a:ext cx="8237855" cy="3894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968" y="6436666"/>
            <a:ext cx="1683385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spc="-5" dirty="0"/>
              <a:t>Prof.ssa</a:t>
            </a:r>
            <a:r>
              <a:rPr spc="-15" dirty="0"/>
              <a:t> </a:t>
            </a:r>
            <a:r>
              <a:rPr spc="-5" dirty="0"/>
              <a:t>M.</a:t>
            </a:r>
            <a:r>
              <a:rPr spc="-15" dirty="0"/>
              <a:t>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spc="-5" dirty="0"/>
              <a:t>Nicola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519672"/>
            <a:ext cx="2103120" cy="350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9AB55EED-1DCD-AE8F-CEE3-E3809AB6B9AB}"/>
              </a:ext>
            </a:extLst>
          </p:cNvPr>
          <p:cNvSpPr txBox="1"/>
          <p:nvPr/>
        </p:nvSpPr>
        <p:spPr>
          <a:xfrm>
            <a:off x="341630" y="2286000"/>
            <a:ext cx="84607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Tale coefficiente è standardizzato e </a:t>
            </a:r>
            <a:r>
              <a:rPr sz="2400" spc="-5" dirty="0">
                <a:latin typeface="Arial MT"/>
                <a:cs typeface="Arial MT"/>
              </a:rPr>
              <a:t>può assumere </a:t>
            </a:r>
            <a:r>
              <a:rPr sz="2400" dirty="0">
                <a:latin typeface="Arial MT"/>
                <a:cs typeface="Arial MT"/>
              </a:rPr>
              <a:t>valori che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vanno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–1.00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(correlazione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perfetta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negativa)</a:t>
            </a:r>
            <a:r>
              <a:rPr sz="2400" dirty="0">
                <a:latin typeface="Arial MT"/>
                <a:cs typeface="Arial MT"/>
              </a:rPr>
              <a:t> 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b="1" spc="-5" dirty="0">
                <a:latin typeface="Arial"/>
                <a:cs typeface="Arial"/>
              </a:rPr>
              <a:t>+1.00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(correlazione </a:t>
            </a:r>
            <a:r>
              <a:rPr sz="2400" spc="-5" dirty="0">
                <a:latin typeface="Arial MT"/>
                <a:cs typeface="Arial MT"/>
              </a:rPr>
              <a:t>perfetta positiva). Una </a:t>
            </a:r>
            <a:r>
              <a:rPr sz="2400" dirty="0">
                <a:latin typeface="Arial MT"/>
                <a:cs typeface="Arial MT"/>
              </a:rPr>
              <a:t>correlazione </a:t>
            </a:r>
            <a:r>
              <a:rPr sz="2400" spc="-5" dirty="0">
                <a:latin typeface="Arial MT"/>
                <a:cs typeface="Arial MT"/>
              </a:rPr>
              <a:t>uguale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b="1" dirty="0">
                <a:latin typeface="Arial"/>
                <a:cs typeface="Arial"/>
              </a:rPr>
              <a:t>0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indica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 </a:t>
            </a:r>
            <a:r>
              <a:rPr sz="2400" spc="-5" dirty="0">
                <a:latin typeface="Arial MT"/>
                <a:cs typeface="Arial MT"/>
              </a:rPr>
              <a:t>le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due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variabili </a:t>
            </a:r>
            <a:r>
              <a:rPr sz="2400" spc="-5" dirty="0">
                <a:latin typeface="Arial MT"/>
                <a:cs typeface="Arial MT"/>
              </a:rPr>
              <a:t>non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è</a:t>
            </a:r>
            <a:r>
              <a:rPr sz="2400" spc="-5" dirty="0">
                <a:latin typeface="Arial MT"/>
                <a:cs typeface="Arial MT"/>
              </a:rPr>
              <a:t> alcuna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relazione.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30A5920-7ACD-5EE3-0F9E-2CA2C1BB7081}"/>
              </a:ext>
            </a:extLst>
          </p:cNvPr>
          <p:cNvSpPr txBox="1"/>
          <p:nvPr/>
        </p:nvSpPr>
        <p:spPr>
          <a:xfrm>
            <a:off x="457200" y="4953000"/>
            <a:ext cx="8453755" cy="148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1860" marR="5080" indent="-899160" algn="just">
              <a:lnSpc>
                <a:spcPct val="99700"/>
              </a:lnSpc>
              <a:spcBef>
                <a:spcPts val="105"/>
              </a:spcBef>
            </a:pPr>
            <a:r>
              <a:rPr sz="2400" b="1" spc="-5" dirty="0">
                <a:highlight>
                  <a:srgbClr val="FFFF00"/>
                </a:highlight>
                <a:latin typeface="Arial"/>
                <a:cs typeface="Arial"/>
              </a:rPr>
              <a:t>Nota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. La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correlazione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non include il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concetto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di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causa-effetto, </a:t>
            </a:r>
            <a:r>
              <a:rPr sz="2400" spc="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ma solo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quello di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rapporto tra variabili.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La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correlazione </a:t>
            </a:r>
            <a:r>
              <a:rPr sz="2400" spc="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ci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permette di affermare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che tra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due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variabili 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c’è una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i="1" dirty="0">
                <a:highlight>
                  <a:srgbClr val="FFFF00"/>
                </a:highlight>
                <a:latin typeface="Arial"/>
                <a:cs typeface="Arial"/>
              </a:rPr>
              <a:t>relazione</a:t>
            </a:r>
            <a:r>
              <a:rPr sz="2400" i="1" spc="-1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i="1" dirty="0">
                <a:highlight>
                  <a:srgbClr val="FFFF00"/>
                </a:highlight>
                <a:latin typeface="Arial"/>
                <a:cs typeface="Arial"/>
              </a:rPr>
              <a:t>sistematica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,</a:t>
            </a:r>
            <a:r>
              <a:rPr sz="2400" spc="10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ma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 non</a:t>
            </a:r>
            <a:r>
              <a:rPr sz="2400" spc="-10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che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 una</a:t>
            </a:r>
            <a:r>
              <a:rPr sz="2400" spc="-1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causa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 l’altra.</a:t>
            </a:r>
            <a:endParaRPr sz="2400" dirty="0">
              <a:highlight>
                <a:srgbClr val="FFFF00"/>
              </a:highlight>
              <a:latin typeface="Arial MT"/>
              <a:cs typeface="Arial MT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88490D3-43BB-D2D7-9A7E-294BE2B560E5}"/>
              </a:ext>
            </a:extLst>
          </p:cNvPr>
          <p:cNvSpPr txBox="1"/>
          <p:nvPr/>
        </p:nvSpPr>
        <p:spPr>
          <a:xfrm>
            <a:off x="304800" y="570344"/>
            <a:ext cx="84607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lang="it-IT" sz="2400" dirty="0">
                <a:latin typeface="Arial MT"/>
                <a:cs typeface="Arial MT"/>
              </a:rPr>
              <a:t>Per esprimere la relazione esistente tra due variabili, si utilizza il </a:t>
            </a:r>
            <a:r>
              <a:rPr lang="it-IT" sz="2400" b="1" dirty="0">
                <a:latin typeface="Arial MT"/>
                <a:cs typeface="Arial MT"/>
              </a:rPr>
              <a:t>coefficiente di correlazione</a:t>
            </a:r>
          </a:p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endParaRPr sz="24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8170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3A19D54-E30C-61AB-7C55-4F753717491B}"/>
              </a:ext>
            </a:extLst>
          </p:cNvPr>
          <p:cNvSpPr txBox="1">
            <a:spLocks/>
          </p:cNvSpPr>
          <p:nvPr/>
        </p:nvSpPr>
        <p:spPr>
          <a:xfrm>
            <a:off x="533400" y="685800"/>
            <a:ext cx="8451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it-IT" kern="0">
                <a:solidFill>
                  <a:sysClr val="windowText" lastClr="000000"/>
                </a:solidFill>
              </a:rPr>
              <a:t>Esistono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vari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tipi</a:t>
            </a:r>
            <a:r>
              <a:rPr lang="it-IT" kern="0" spc="254">
                <a:solidFill>
                  <a:sysClr val="windowText" lastClr="000000"/>
                </a:solidFill>
              </a:rPr>
              <a:t> </a:t>
            </a:r>
            <a:r>
              <a:rPr lang="it-IT" kern="0" spc="-5">
                <a:solidFill>
                  <a:sysClr val="windowText" lastClr="000000"/>
                </a:solidFill>
              </a:rPr>
              <a:t>di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coefficienti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 spc="-5">
                <a:solidFill>
                  <a:sysClr val="windowText" lastClr="000000"/>
                </a:solidFill>
              </a:rPr>
              <a:t>di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correlazione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a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seconda</a:t>
            </a:r>
            <a:r>
              <a:rPr lang="it-IT" kern="0" spc="260">
                <a:solidFill>
                  <a:sysClr val="windowText" lastClr="000000"/>
                </a:solidFill>
              </a:rPr>
              <a:t> </a:t>
            </a:r>
            <a:r>
              <a:rPr lang="it-IT" kern="0" spc="-5">
                <a:solidFill>
                  <a:sysClr val="windowText" lastClr="000000"/>
                </a:solidFill>
              </a:rPr>
              <a:t>del </a:t>
            </a:r>
            <a:r>
              <a:rPr lang="it-IT" kern="0" spc="-655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tipo</a:t>
            </a:r>
            <a:r>
              <a:rPr lang="it-IT" kern="0" spc="-5">
                <a:solidFill>
                  <a:sysClr val="windowText" lastClr="000000"/>
                </a:solidFill>
              </a:rPr>
              <a:t> di </a:t>
            </a:r>
            <a:r>
              <a:rPr lang="it-IT" kern="0">
                <a:solidFill>
                  <a:sysClr val="windowText" lastClr="000000"/>
                </a:solidFill>
              </a:rPr>
              <a:t>scala </a:t>
            </a:r>
            <a:r>
              <a:rPr lang="it-IT" kern="0" spc="-5">
                <a:solidFill>
                  <a:sysClr val="windowText" lastClr="000000"/>
                </a:solidFill>
              </a:rPr>
              <a:t>della</a:t>
            </a:r>
            <a:r>
              <a:rPr lang="it-IT" kern="0" spc="-10">
                <a:solidFill>
                  <a:sysClr val="windowText" lastClr="000000"/>
                </a:solidFill>
              </a:rPr>
              <a:t> </a:t>
            </a:r>
            <a:r>
              <a:rPr lang="it-IT" kern="0">
                <a:solidFill>
                  <a:sysClr val="windowText" lastClr="000000"/>
                </a:solidFill>
              </a:rPr>
              <a:t>variabile.</a:t>
            </a:r>
            <a:endParaRPr lang="it-IT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C1F20F-F2FC-9DBA-51FE-0300E35629BC}"/>
              </a:ext>
            </a:extLst>
          </p:cNvPr>
          <p:cNvSpPr txBox="1"/>
          <p:nvPr/>
        </p:nvSpPr>
        <p:spPr>
          <a:xfrm>
            <a:off x="469900" y="1981200"/>
            <a:ext cx="8578850" cy="199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" marR="71755" indent="-384175">
              <a:lnSpc>
                <a:spcPct val="100000"/>
              </a:lnSpc>
              <a:spcBef>
                <a:spcPts val="100"/>
              </a:spcBef>
              <a:buChar char="•"/>
              <a:tabLst>
                <a:tab pos="447040" algn="l"/>
                <a:tab pos="447675" algn="l"/>
                <a:tab pos="1078865" algn="l"/>
                <a:tab pos="1472565" algn="l"/>
                <a:tab pos="2341245" algn="l"/>
                <a:tab pos="2668905" algn="l"/>
                <a:tab pos="4084954" algn="l"/>
                <a:tab pos="4412615" algn="l"/>
                <a:tab pos="5723255" algn="l"/>
                <a:tab pos="7337425" algn="l"/>
                <a:tab pos="7714615" algn="l"/>
                <a:tab pos="8362950" algn="l"/>
              </a:tabLst>
            </a:pPr>
            <a:r>
              <a:rPr sz="2400" dirty="0">
                <a:latin typeface="Arial MT"/>
                <a:cs typeface="Arial MT"/>
              </a:rPr>
              <a:t>Per	</a:t>
            </a: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e	scale	a	</a:t>
            </a:r>
            <a:r>
              <a:rPr sz="2400" b="1" spc="1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ntervalli	</a:t>
            </a:r>
            <a:r>
              <a:rPr sz="2400" dirty="0">
                <a:latin typeface="Arial MT"/>
                <a:cs typeface="Arial MT"/>
              </a:rPr>
              <a:t>o	</a:t>
            </a:r>
            <a:r>
              <a:rPr sz="2400" b="1" spc="10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apport</a:t>
            </a:r>
            <a:r>
              <a:rPr sz="2400" b="1" dirty="0">
                <a:latin typeface="Arial"/>
                <a:cs typeface="Arial"/>
              </a:rPr>
              <a:t>i	</a:t>
            </a:r>
            <a:r>
              <a:rPr sz="2400" spc="-5" dirty="0">
                <a:latin typeface="Arial MT"/>
                <a:cs typeface="Arial MT"/>
              </a:rPr>
              <a:t>equivalent</a:t>
            </a:r>
            <a:r>
              <a:rPr sz="2400" dirty="0">
                <a:latin typeface="Arial MT"/>
                <a:cs typeface="Arial MT"/>
              </a:rPr>
              <a:t>i	si	</a:t>
            </a:r>
            <a:r>
              <a:rPr sz="2400" spc="-5" dirty="0">
                <a:latin typeface="Arial MT"/>
                <a:cs typeface="Arial MT"/>
              </a:rPr>
              <a:t>us</a:t>
            </a:r>
            <a:r>
              <a:rPr sz="2400" dirty="0">
                <a:latin typeface="Arial MT"/>
                <a:cs typeface="Arial MT"/>
              </a:rPr>
              <a:t>a	</a:t>
            </a:r>
            <a:r>
              <a:rPr sz="2400" spc="-5" dirty="0">
                <a:latin typeface="Arial MT"/>
                <a:cs typeface="Arial MT"/>
              </a:rPr>
              <a:t>il  </a:t>
            </a:r>
            <a:r>
              <a:rPr sz="2400" dirty="0">
                <a:latin typeface="Arial MT"/>
                <a:cs typeface="Arial MT"/>
              </a:rPr>
              <a:t>coefficiente </a:t>
            </a:r>
            <a:r>
              <a:rPr sz="2400" b="1" i="1" dirty="0">
                <a:latin typeface="Arial"/>
                <a:cs typeface="Arial"/>
              </a:rPr>
              <a:t>r</a:t>
            </a:r>
            <a:r>
              <a:rPr sz="2400" b="1" i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Pearson</a:t>
            </a:r>
            <a:r>
              <a:rPr sz="2400" dirty="0">
                <a:latin typeface="Arial MT"/>
                <a:cs typeface="Arial MT"/>
              </a:rPr>
              <a:t>.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450" dirty="0">
              <a:latin typeface="Arial MT"/>
              <a:cs typeface="Arial MT"/>
            </a:endParaRPr>
          </a:p>
          <a:p>
            <a:pPr marL="447040" marR="81280" indent="-384175">
              <a:lnSpc>
                <a:spcPct val="100000"/>
              </a:lnSpc>
              <a:buChar char="•"/>
              <a:tabLst>
                <a:tab pos="447040" algn="l"/>
                <a:tab pos="447675" algn="l"/>
                <a:tab pos="1176020" algn="l"/>
                <a:tab pos="1666875" algn="l"/>
                <a:tab pos="2632710" algn="l"/>
                <a:tab pos="3987800" algn="l"/>
                <a:tab pos="4462145" algn="l"/>
                <a:tab pos="5546725" algn="l"/>
                <a:tab pos="5936615" algn="l"/>
                <a:tab pos="7731759" algn="l"/>
                <a:tab pos="8218805" algn="l"/>
              </a:tabLst>
            </a:pPr>
            <a:r>
              <a:rPr sz="2400" dirty="0">
                <a:latin typeface="Arial MT"/>
                <a:cs typeface="Arial MT"/>
              </a:rPr>
              <a:t>Per	</a:t>
            </a: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e	scale	</a:t>
            </a: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rdinal</a:t>
            </a:r>
            <a:r>
              <a:rPr sz="2400" b="1" dirty="0">
                <a:latin typeface="Arial"/>
                <a:cs typeface="Arial"/>
              </a:rPr>
              <a:t>i	</a:t>
            </a:r>
            <a:r>
              <a:rPr sz="2400" dirty="0">
                <a:latin typeface="Arial MT"/>
                <a:cs typeface="Arial MT"/>
              </a:rPr>
              <a:t>si	</a:t>
            </a:r>
            <a:r>
              <a:rPr sz="2400" spc="-5" dirty="0">
                <a:latin typeface="Arial MT"/>
                <a:cs typeface="Arial MT"/>
              </a:rPr>
              <a:t>usan</a:t>
            </a:r>
            <a:r>
              <a:rPr sz="2400" dirty="0">
                <a:latin typeface="Arial MT"/>
                <a:cs typeface="Arial MT"/>
              </a:rPr>
              <a:t>o	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l	coefficiente	</a:t>
            </a:r>
            <a:r>
              <a:rPr sz="2400" b="1" i="1" dirty="0">
                <a:latin typeface="Arial"/>
                <a:cs typeface="Arial"/>
              </a:rPr>
              <a:t>r</a:t>
            </a:r>
            <a:r>
              <a:rPr sz="2400" b="1" i="1" baseline="-20833" dirty="0">
                <a:latin typeface="Arial"/>
                <a:cs typeface="Arial"/>
              </a:rPr>
              <a:t>s	</a:t>
            </a:r>
            <a:r>
              <a:rPr sz="2400" b="1" dirty="0">
                <a:latin typeface="Arial"/>
                <a:cs typeface="Arial"/>
              </a:rPr>
              <a:t>di  Spearman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il </a:t>
            </a:r>
            <a:r>
              <a:rPr sz="2400" dirty="0">
                <a:latin typeface="Arial MT"/>
                <a:cs typeface="Arial MT"/>
              </a:rPr>
              <a:t>coefficiente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b="1" i="1" dirty="0">
                <a:latin typeface="Arial"/>
                <a:cs typeface="Arial"/>
              </a:rPr>
              <a:t>tau</a:t>
            </a:r>
            <a:r>
              <a:rPr sz="2400" b="1" i="1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</a:t>
            </a:r>
            <a:r>
              <a:rPr sz="2400" b="1" spc="-5" dirty="0">
                <a:latin typeface="Arial"/>
                <a:cs typeface="Arial"/>
              </a:rPr>
              <a:t> Kendall</a:t>
            </a:r>
            <a:r>
              <a:rPr sz="2400" spc="-5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817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08166C6C-030C-1990-460B-4877099B2E8C}"/>
              </a:ext>
            </a:extLst>
          </p:cNvPr>
          <p:cNvSpPr txBox="1"/>
          <p:nvPr/>
        </p:nvSpPr>
        <p:spPr>
          <a:xfrm>
            <a:off x="381000" y="381000"/>
            <a:ext cx="8578850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" marR="71755" indent="-384175">
              <a:lnSpc>
                <a:spcPct val="100000"/>
              </a:lnSpc>
              <a:spcBef>
                <a:spcPts val="100"/>
              </a:spcBef>
              <a:buChar char="•"/>
              <a:tabLst>
                <a:tab pos="447040" algn="l"/>
                <a:tab pos="447675" algn="l"/>
                <a:tab pos="1078865" algn="l"/>
                <a:tab pos="1472565" algn="l"/>
                <a:tab pos="2341245" algn="l"/>
                <a:tab pos="2668905" algn="l"/>
                <a:tab pos="4084954" algn="l"/>
                <a:tab pos="4412615" algn="l"/>
                <a:tab pos="5723255" algn="l"/>
                <a:tab pos="7337425" algn="l"/>
                <a:tab pos="7714615" algn="l"/>
                <a:tab pos="8362950" algn="l"/>
              </a:tabLst>
            </a:pPr>
            <a:r>
              <a:rPr sz="2400" dirty="0">
                <a:latin typeface="Arial MT"/>
                <a:cs typeface="Arial MT"/>
              </a:rPr>
              <a:t>Per	</a:t>
            </a: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e	scale	a	</a:t>
            </a:r>
            <a:r>
              <a:rPr sz="2400" b="1" spc="1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ntervalli	</a:t>
            </a:r>
            <a:r>
              <a:rPr sz="2400" dirty="0">
                <a:latin typeface="Arial MT"/>
                <a:cs typeface="Arial MT"/>
              </a:rPr>
              <a:t>o	</a:t>
            </a:r>
            <a:r>
              <a:rPr sz="2400" b="1" spc="10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apport</a:t>
            </a:r>
            <a:r>
              <a:rPr sz="2400" b="1" dirty="0">
                <a:latin typeface="Arial"/>
                <a:cs typeface="Arial"/>
              </a:rPr>
              <a:t>i	</a:t>
            </a:r>
            <a:r>
              <a:rPr sz="2400" spc="-5" dirty="0">
                <a:latin typeface="Arial MT"/>
                <a:cs typeface="Arial MT"/>
              </a:rPr>
              <a:t>equivalent</a:t>
            </a:r>
            <a:r>
              <a:rPr sz="2400" dirty="0">
                <a:latin typeface="Arial MT"/>
                <a:cs typeface="Arial MT"/>
              </a:rPr>
              <a:t>i	si	</a:t>
            </a:r>
            <a:r>
              <a:rPr sz="2400" spc="-5" dirty="0">
                <a:latin typeface="Arial MT"/>
                <a:cs typeface="Arial MT"/>
              </a:rPr>
              <a:t>us</a:t>
            </a:r>
            <a:r>
              <a:rPr sz="2400" dirty="0">
                <a:latin typeface="Arial MT"/>
                <a:cs typeface="Arial MT"/>
              </a:rPr>
              <a:t>a	</a:t>
            </a:r>
            <a:r>
              <a:rPr sz="2400" spc="-5" dirty="0">
                <a:latin typeface="Arial MT"/>
                <a:cs typeface="Arial MT"/>
              </a:rPr>
              <a:t>il  </a:t>
            </a:r>
            <a:r>
              <a:rPr sz="2400" dirty="0">
                <a:latin typeface="Arial MT"/>
                <a:cs typeface="Arial MT"/>
              </a:rPr>
              <a:t>coefficiente </a:t>
            </a:r>
            <a:r>
              <a:rPr sz="2400" b="1" i="1" dirty="0">
                <a:latin typeface="Arial"/>
                <a:cs typeface="Arial"/>
              </a:rPr>
              <a:t>r</a:t>
            </a:r>
            <a:r>
              <a:rPr sz="2400" b="1" i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Pearson</a:t>
            </a:r>
            <a:r>
              <a:rPr sz="2400" dirty="0">
                <a:latin typeface="Arial MT"/>
                <a:cs typeface="Arial MT"/>
              </a:rPr>
              <a:t>.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450" dirty="0">
              <a:latin typeface="Arial MT"/>
              <a:cs typeface="Arial MT"/>
            </a:endParaRPr>
          </a:p>
          <a:p>
            <a:pPr marL="62865" marR="81280">
              <a:lnSpc>
                <a:spcPct val="100000"/>
              </a:lnSpc>
              <a:tabLst>
                <a:tab pos="447040" algn="l"/>
                <a:tab pos="447675" algn="l"/>
                <a:tab pos="1176020" algn="l"/>
                <a:tab pos="1666875" algn="l"/>
                <a:tab pos="2632710" algn="l"/>
                <a:tab pos="3987800" algn="l"/>
                <a:tab pos="4462145" algn="l"/>
                <a:tab pos="5546725" algn="l"/>
                <a:tab pos="5936615" algn="l"/>
                <a:tab pos="7731759" algn="l"/>
                <a:tab pos="8218805" algn="l"/>
              </a:tabLst>
            </a:pPr>
            <a:r>
              <a:rPr lang="it-IT" sz="2400" dirty="0">
                <a:latin typeface="Arial MT"/>
                <a:cs typeface="Arial MT"/>
              </a:rPr>
              <a:t>Tale coefficiente è calcolato come rapporto tra la covarianza delle due variabili e il prodotto delle loro deviazioni standard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B11D2B6-DA49-70AA-A28E-7981916A17E8}"/>
              </a:ext>
            </a:extLst>
          </p:cNvPr>
          <p:cNvSpPr txBox="1"/>
          <p:nvPr/>
        </p:nvSpPr>
        <p:spPr>
          <a:xfrm>
            <a:off x="367337" y="3886200"/>
            <a:ext cx="8683625" cy="254635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763905" algn="ctr">
              <a:lnSpc>
                <a:spcPct val="100000"/>
              </a:lnSpc>
              <a:spcBef>
                <a:spcPts val="1290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99800"/>
              </a:lnSpc>
              <a:spcBef>
                <a:spcPts val="1045"/>
              </a:spcBef>
            </a:pPr>
            <a:r>
              <a:rPr lang="it-IT" sz="2400" dirty="0">
                <a:latin typeface="Arial MT"/>
                <a:cs typeface="Arial MT"/>
              </a:rPr>
              <a:t>Può </a:t>
            </a:r>
            <a:r>
              <a:rPr sz="2400" spc="-5" dirty="0" err="1">
                <a:latin typeface="Arial MT"/>
                <a:cs typeface="Arial MT"/>
              </a:rPr>
              <a:t>assumere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valori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che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vanno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–1.00</a:t>
            </a:r>
            <a:r>
              <a:rPr sz="2400" b="1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(tra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 due </a:t>
            </a:r>
            <a:r>
              <a:rPr sz="2400" dirty="0">
                <a:latin typeface="Arial MT"/>
                <a:cs typeface="Arial MT"/>
              </a:rPr>
              <a:t>variabili vi è </a:t>
            </a:r>
            <a:r>
              <a:rPr sz="2400" spc="-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correlazione </a:t>
            </a:r>
            <a:r>
              <a:rPr sz="2400" spc="-5" dirty="0">
                <a:latin typeface="Arial MT"/>
                <a:cs typeface="Arial MT"/>
              </a:rPr>
              <a:t>perfetta negativa) </a:t>
            </a:r>
            <a:r>
              <a:rPr sz="2400" dirty="0">
                <a:latin typeface="Arial MT"/>
                <a:cs typeface="Arial MT"/>
              </a:rPr>
              <a:t>e </a:t>
            </a:r>
            <a:r>
              <a:rPr sz="2400" b="1" dirty="0">
                <a:latin typeface="Arial MT"/>
                <a:cs typeface="Arial MT"/>
              </a:rPr>
              <a:t>+</a:t>
            </a:r>
            <a:r>
              <a:rPr sz="2400" b="1" spc="-5" dirty="0">
                <a:latin typeface="Arial MT"/>
                <a:cs typeface="Arial MT"/>
              </a:rPr>
              <a:t>1.00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 (tra </a:t>
            </a:r>
            <a:r>
              <a:rPr sz="2400" spc="-5" dirty="0">
                <a:latin typeface="Arial MT"/>
                <a:cs typeface="Arial MT"/>
              </a:rPr>
              <a:t>le due </a:t>
            </a:r>
            <a:r>
              <a:rPr sz="2400" dirty="0">
                <a:latin typeface="Arial MT"/>
                <a:cs typeface="Arial MT"/>
              </a:rPr>
              <a:t>variabili vi è </a:t>
            </a:r>
            <a:r>
              <a:rPr sz="2400" spc="-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correlazione </a:t>
            </a:r>
            <a:r>
              <a:rPr sz="2400" spc="-5" dirty="0">
                <a:latin typeface="Arial MT"/>
                <a:cs typeface="Arial MT"/>
              </a:rPr>
              <a:t>perfetta positiva). Una </a:t>
            </a:r>
            <a:r>
              <a:rPr sz="2400" dirty="0">
                <a:latin typeface="Arial MT"/>
                <a:cs typeface="Arial MT"/>
              </a:rPr>
              <a:t> correlazione </a:t>
            </a:r>
            <a:r>
              <a:rPr sz="2400" spc="-5" dirty="0">
                <a:latin typeface="Arial MT"/>
                <a:cs typeface="Arial MT"/>
              </a:rPr>
              <a:t>uguale </a:t>
            </a:r>
            <a:r>
              <a:rPr sz="2400" dirty="0">
                <a:latin typeface="Arial MT"/>
                <a:cs typeface="Arial MT"/>
              </a:rPr>
              <a:t>a 0 </a:t>
            </a:r>
            <a:r>
              <a:rPr sz="2400" spc="-5" dirty="0">
                <a:latin typeface="Arial MT"/>
                <a:cs typeface="Arial MT"/>
              </a:rPr>
              <a:t>indica </a:t>
            </a:r>
            <a:r>
              <a:rPr sz="2400" dirty="0">
                <a:latin typeface="Arial MT"/>
                <a:cs typeface="Arial MT"/>
              </a:rPr>
              <a:t>che tra </a:t>
            </a:r>
            <a:r>
              <a:rPr sz="2400" spc="-5" dirty="0">
                <a:latin typeface="Arial MT"/>
                <a:cs typeface="Arial MT"/>
              </a:rPr>
              <a:t>le due </a:t>
            </a:r>
            <a:r>
              <a:rPr sz="2400" dirty="0">
                <a:latin typeface="Arial MT"/>
                <a:cs typeface="Arial MT"/>
              </a:rPr>
              <a:t>variabili </a:t>
            </a:r>
            <a:r>
              <a:rPr sz="2400" spc="-5" dirty="0">
                <a:latin typeface="Arial MT"/>
                <a:cs typeface="Arial MT"/>
              </a:rPr>
              <a:t>non </a:t>
            </a:r>
            <a:r>
              <a:rPr sz="2400" dirty="0">
                <a:latin typeface="Arial MT"/>
                <a:cs typeface="Arial MT"/>
              </a:rPr>
              <a:t>vi è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alcuna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83E867-E0B9-95FD-2739-F6052557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49" y="3005134"/>
            <a:ext cx="6953301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near Regression: Boston Housing data set">
            <a:extLst>
              <a:ext uri="{FF2B5EF4-FFF2-40B4-BE49-F238E27FC236}">
                <a16:creationId xmlns:a16="http://schemas.microsoft.com/office/drawing/2014/main" id="{27EA4E7B-53FB-C093-288D-8BE1C28A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530901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E34431-F0BA-554D-7D1B-A928990A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"/>
            <a:ext cx="6934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sitting on a bench&#10;&#10;Description automatically generated">
            <a:extLst>
              <a:ext uri="{FF2B5EF4-FFF2-40B4-BE49-F238E27FC236}">
                <a16:creationId xmlns:a16="http://schemas.microsoft.com/office/drawing/2014/main" id="{D5EB4AF8-3102-1E49-F2CE-5008D0AA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90" y="302048"/>
            <a:ext cx="7067219" cy="64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CBB214F-3759-3933-09DD-8B7FB629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"/>
            <a:ext cx="6706847" cy="349569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5C39D5-701A-E40E-B664-4B828D95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71890"/>
            <a:ext cx="7248589" cy="32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2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7F062F1-708C-AD19-5A9E-05C232B7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0508"/>
            <a:ext cx="7210456" cy="33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5832174-7563-825B-8344-FEB096F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4" y="3609895"/>
            <a:ext cx="7477171" cy="34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7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EC6238-DC40-A860-1D57-985FF5AB9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r="13831"/>
          <a:stretch/>
        </p:blipFill>
        <p:spPr bwMode="auto">
          <a:xfrm>
            <a:off x="4750793" y="914400"/>
            <a:ext cx="4197691" cy="53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3A89FE5-E144-2E2D-5C59-5BB4551B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398"/>
            <a:ext cx="4038600" cy="67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id with a grid of images&#10;&#10;Description automatically generated">
            <a:extLst>
              <a:ext uri="{FF2B5EF4-FFF2-40B4-BE49-F238E27FC236}">
                <a16:creationId xmlns:a16="http://schemas.microsoft.com/office/drawing/2014/main" id="{707599D0-08F1-5A5A-E5E8-0CD2994C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666"/>
          <a:stretch/>
        </p:blipFill>
        <p:spPr>
          <a:xfrm>
            <a:off x="0" y="0"/>
            <a:ext cx="917365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orse&#10;&#10;Description automatically generated">
            <a:extLst>
              <a:ext uri="{FF2B5EF4-FFF2-40B4-BE49-F238E27FC236}">
                <a16:creationId xmlns:a16="http://schemas.microsoft.com/office/drawing/2014/main" id="{E2576ED9-DC35-8FB1-CE43-3DABCDFB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12348" cy="36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7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51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93E402C-775E-46FF-A128-2CEE283D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456"/>
            <a:ext cx="9144000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254" y="364533"/>
            <a:ext cx="8201146" cy="4552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it-IT" sz="2850" b="1" spc="-40" dirty="0">
                <a:latin typeface="Tahoma"/>
                <a:cs typeface="Tahoma"/>
              </a:rPr>
              <a:t>CORRELAZIONE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564" y="989427"/>
            <a:ext cx="8125459" cy="0"/>
          </a:xfrm>
          <a:custGeom>
            <a:avLst/>
            <a:gdLst/>
            <a:ahLst/>
            <a:cxnLst/>
            <a:rect l="l" t="t" r="r" b="b"/>
            <a:pathLst>
              <a:path w="8125459">
                <a:moveTo>
                  <a:pt x="0" y="0"/>
                </a:moveTo>
                <a:lnTo>
                  <a:pt x="8124842" y="1"/>
                </a:lnTo>
              </a:path>
            </a:pathLst>
          </a:custGeom>
          <a:ln w="25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D53C9A3-2F53-DC05-7E05-FDC5A398EA14}"/>
              </a:ext>
            </a:extLst>
          </p:cNvPr>
          <p:cNvSpPr txBox="1"/>
          <p:nvPr/>
        </p:nvSpPr>
        <p:spPr>
          <a:xfrm>
            <a:off x="204727" y="1524000"/>
            <a:ext cx="8458200" cy="4119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LA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CORRELAZIONE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LINEARE</a:t>
            </a:r>
            <a:endParaRPr sz="2400" dirty="0">
              <a:latin typeface="Arial"/>
              <a:cs typeface="Arial"/>
            </a:endParaRPr>
          </a:p>
          <a:p>
            <a:pPr marL="12700" marR="5080" algn="just">
              <a:lnSpc>
                <a:spcPct val="99800"/>
              </a:lnSpc>
              <a:spcBef>
                <a:spcPts val="1925"/>
              </a:spcBef>
            </a:pP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correlazione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indica</a:t>
            </a:r>
            <a:r>
              <a:rPr sz="2400" spc="1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tendenza</a:t>
            </a:r>
            <a:r>
              <a:rPr sz="2400" spc="1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che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hanno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due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variabili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(X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 Y) a </a:t>
            </a:r>
            <a:r>
              <a:rPr sz="2400" i="1" spc="-5" dirty="0">
                <a:latin typeface="Arial"/>
                <a:cs typeface="Arial"/>
              </a:rPr>
              <a:t>variare insieme</a:t>
            </a:r>
            <a:r>
              <a:rPr sz="2400" spc="-5" dirty="0">
                <a:latin typeface="Arial MT"/>
                <a:cs typeface="Arial MT"/>
              </a:rPr>
              <a:t>, ovvero,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i="1" spc="-5" dirty="0">
                <a:latin typeface="Arial"/>
                <a:cs typeface="Arial"/>
              </a:rPr>
              <a:t>covariare</a:t>
            </a:r>
            <a:r>
              <a:rPr sz="2400" spc="-5" dirty="0">
                <a:latin typeface="Arial MT"/>
                <a:cs typeface="Arial MT"/>
              </a:rPr>
              <a:t>.</a:t>
            </a:r>
            <a:r>
              <a:rPr sz="2400" spc="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 </a:t>
            </a:r>
            <a:r>
              <a:rPr sz="2400" spc="-5" dirty="0">
                <a:latin typeface="Arial MT"/>
                <a:cs typeface="Arial MT"/>
              </a:rPr>
              <a:t>esempio, </a:t>
            </a:r>
            <a:r>
              <a:rPr sz="2400" dirty="0">
                <a:latin typeface="Arial MT"/>
                <a:cs typeface="Arial MT"/>
              </a:rPr>
              <a:t>si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può </a:t>
            </a:r>
            <a:r>
              <a:rPr sz="2400" dirty="0">
                <a:latin typeface="Arial MT"/>
                <a:cs typeface="Arial MT"/>
              </a:rPr>
              <a:t>supporre che vi sia </a:t>
            </a:r>
            <a:r>
              <a:rPr sz="2400" spc="-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relazione </a:t>
            </a:r>
            <a:r>
              <a:rPr sz="2400" dirty="0" err="1">
                <a:latin typeface="Arial MT"/>
                <a:cs typeface="Arial MT"/>
              </a:rPr>
              <a:t>tra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lang="it-IT" sz="2400" spc="-5" dirty="0">
                <a:latin typeface="Arial MT"/>
                <a:cs typeface="Arial MT"/>
              </a:rPr>
              <a:t>il nostro salario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lang="it-IT" sz="2400" spc="5" dirty="0">
                <a:latin typeface="Arial MT"/>
                <a:cs typeface="Arial MT"/>
              </a:rPr>
              <a:t>d i soldi spesi in viaggi</a:t>
            </a:r>
            <a:r>
              <a:rPr sz="2400" spc="-5" dirty="0">
                <a:latin typeface="Arial MT"/>
                <a:cs typeface="Arial MT"/>
              </a:rPr>
              <a:t>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nel</a:t>
            </a:r>
            <a:r>
              <a:rPr sz="2400" dirty="0">
                <a:latin typeface="Arial MT"/>
                <a:cs typeface="Arial MT"/>
              </a:rPr>
              <a:t> senso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 err="1">
                <a:latin typeface="Arial MT"/>
                <a:cs typeface="Arial MT"/>
              </a:rPr>
              <a:t>che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 err="1">
                <a:latin typeface="Arial MT"/>
                <a:cs typeface="Arial MT"/>
              </a:rPr>
              <a:t>all’aumentare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 err="1">
                <a:latin typeface="Arial MT"/>
                <a:cs typeface="Arial MT"/>
              </a:rPr>
              <a:t>dell’un</a:t>
            </a:r>
            <a:r>
              <a:rPr lang="it-IT" sz="2400" dirty="0">
                <a:latin typeface="Arial MT"/>
                <a:cs typeface="Arial MT"/>
              </a:rPr>
              <a:t>o</a:t>
            </a:r>
            <a:r>
              <a:rPr sz="2400" spc="-5" dirty="0">
                <a:latin typeface="Arial MT"/>
                <a:cs typeface="Arial MT"/>
              </a:rPr>
              <a:t> aumenta </a:t>
            </a:r>
            <a:r>
              <a:rPr sz="2400" spc="-5" dirty="0" err="1">
                <a:latin typeface="Arial MT"/>
                <a:cs typeface="Arial MT"/>
              </a:rPr>
              <a:t>anche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5" dirty="0" err="1">
                <a:latin typeface="Arial MT"/>
                <a:cs typeface="Arial MT"/>
              </a:rPr>
              <a:t>l’altr</a:t>
            </a:r>
            <a:r>
              <a:rPr lang="it-IT" sz="2400" spc="-5" dirty="0">
                <a:latin typeface="Arial MT"/>
                <a:cs typeface="Arial MT"/>
              </a:rPr>
              <a:t>o</a:t>
            </a:r>
            <a:r>
              <a:rPr sz="2400" spc="-5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 dirty="0">
              <a:latin typeface="Arial MT"/>
              <a:cs typeface="Arial MT"/>
            </a:endParaRPr>
          </a:p>
          <a:p>
            <a:pPr marL="12700" marR="5080" algn="just">
              <a:lnSpc>
                <a:spcPct val="996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Quando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parla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</a:t>
            </a:r>
            <a:r>
              <a:rPr sz="2400" dirty="0">
                <a:latin typeface="Arial MT"/>
                <a:cs typeface="Arial MT"/>
              </a:rPr>
              <a:t> correlazione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bisogna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prendere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 considerazione </a:t>
            </a:r>
            <a:r>
              <a:rPr sz="2400" spc="-5" dirty="0">
                <a:latin typeface="Arial MT"/>
                <a:cs typeface="Arial MT"/>
              </a:rPr>
              <a:t>due aspetti:</a:t>
            </a:r>
            <a:r>
              <a:rPr sz="2400" spc="655" dirty="0">
                <a:latin typeface="Arial MT"/>
                <a:cs typeface="Arial MT"/>
              </a:rPr>
              <a:t> </a:t>
            </a:r>
            <a:r>
              <a:rPr sz="2400" i="1" spc="5" dirty="0">
                <a:latin typeface="Arial"/>
                <a:cs typeface="Arial"/>
              </a:rPr>
              <a:t>il </a:t>
            </a:r>
            <a:r>
              <a:rPr sz="2400" i="1" dirty="0">
                <a:latin typeface="Arial"/>
                <a:cs typeface="Arial"/>
              </a:rPr>
              <a:t>tipo </a:t>
            </a:r>
            <a:r>
              <a:rPr sz="2400" i="1" spc="-5" dirty="0">
                <a:latin typeface="Arial"/>
                <a:cs typeface="Arial"/>
              </a:rPr>
              <a:t>di </a:t>
            </a:r>
            <a:r>
              <a:rPr sz="2400" i="1" dirty="0">
                <a:latin typeface="Arial"/>
                <a:cs typeface="Arial"/>
              </a:rPr>
              <a:t>relazione </a:t>
            </a:r>
            <a:r>
              <a:rPr sz="2400" i="1" spc="-5" dirty="0">
                <a:latin typeface="Arial"/>
                <a:cs typeface="Arial"/>
              </a:rPr>
              <a:t>esistente </a:t>
            </a:r>
            <a:r>
              <a:rPr sz="2400" spc="5" dirty="0">
                <a:latin typeface="Arial MT"/>
                <a:cs typeface="Arial MT"/>
              </a:rPr>
              <a:t>tra 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due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variabili e </a:t>
            </a:r>
            <a:r>
              <a:rPr sz="2400" i="1" spc="5" dirty="0">
                <a:latin typeface="Arial"/>
                <a:cs typeface="Arial"/>
              </a:rPr>
              <a:t>la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forma </a:t>
            </a:r>
            <a:r>
              <a:rPr sz="2400" i="1" spc="-5" dirty="0">
                <a:latin typeface="Arial"/>
                <a:cs typeface="Arial"/>
              </a:rPr>
              <a:t>della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relazione</a:t>
            </a:r>
            <a:r>
              <a:rPr sz="2400" dirty="0">
                <a:latin typeface="Arial MT"/>
                <a:cs typeface="Arial 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6DF3704-907D-6450-A7A1-A8BAF36A8850}"/>
              </a:ext>
            </a:extLst>
          </p:cNvPr>
          <p:cNvSpPr txBox="1"/>
          <p:nvPr/>
        </p:nvSpPr>
        <p:spPr>
          <a:xfrm>
            <a:off x="576262" y="533400"/>
            <a:ext cx="7991475" cy="193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25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Per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riguarda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il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b="1" spc="5" dirty="0">
                <a:latin typeface="Arial"/>
                <a:cs typeface="Arial"/>
              </a:rPr>
              <a:t>tipo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</a:t>
            </a:r>
            <a:r>
              <a:rPr sz="2400" b="1" spc="-5" dirty="0">
                <a:latin typeface="Arial"/>
                <a:cs typeface="Arial"/>
              </a:rPr>
              <a:t> relazione</a:t>
            </a:r>
            <a:r>
              <a:rPr sz="2400" spc="-5" dirty="0">
                <a:latin typeface="Arial MT"/>
                <a:cs typeface="Arial MT"/>
              </a:rPr>
              <a:t>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essa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può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essere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725"/>
              </a:lnSpc>
            </a:pPr>
            <a:r>
              <a:rPr sz="2400" i="1" spc="-5" dirty="0">
                <a:latin typeface="Arial"/>
                <a:cs typeface="Arial"/>
              </a:rPr>
              <a:t>lineare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non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lineare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 dirty="0">
              <a:latin typeface="Arial"/>
              <a:cs typeface="Arial"/>
            </a:endParaRPr>
          </a:p>
          <a:p>
            <a:pPr marL="384175" marR="5080" indent="-365760">
              <a:lnSpc>
                <a:spcPct val="100000"/>
              </a:lnSpc>
              <a:buChar char="•"/>
              <a:tabLst>
                <a:tab pos="384175" algn="l"/>
                <a:tab pos="384810" algn="l"/>
              </a:tabLst>
            </a:pP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relazione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è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i="1" spc="-5" dirty="0">
                <a:latin typeface="Arial"/>
                <a:cs typeface="Arial"/>
              </a:rPr>
              <a:t>lineare</a:t>
            </a:r>
            <a:r>
              <a:rPr sz="2400" i="1" spc="27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se,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rappresentata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assi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cartesiane,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</a:t>
            </a:r>
            <a:r>
              <a:rPr sz="2400" spc="-5" dirty="0">
                <a:latin typeface="Arial MT"/>
                <a:cs typeface="Arial MT"/>
              </a:rPr>
              <a:t> avvicina alla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forma</a:t>
            </a:r>
            <a:r>
              <a:rPr sz="2400" spc="-5" dirty="0">
                <a:latin typeface="Arial MT"/>
                <a:cs typeface="Arial MT"/>
              </a:rPr>
              <a:t> di una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retta.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A7FE0CB3-4630-2771-6D66-AE38DF83277D}"/>
              </a:ext>
            </a:extLst>
          </p:cNvPr>
          <p:cNvGrpSpPr/>
          <p:nvPr/>
        </p:nvGrpSpPr>
        <p:grpSpPr>
          <a:xfrm>
            <a:off x="576262" y="2895600"/>
            <a:ext cx="3910965" cy="3898900"/>
            <a:chOff x="1240536" y="3048000"/>
            <a:chExt cx="3910965" cy="389890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2AC8F8E5-A583-4B0D-E788-8C57C5C29CA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536" y="3048000"/>
              <a:ext cx="3910584" cy="3898391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EC9DAE2-6713-01F3-AC2C-ACD9FB4D0836}"/>
                </a:ext>
              </a:extLst>
            </p:cNvPr>
            <p:cNvSpPr/>
            <p:nvPr/>
          </p:nvSpPr>
          <p:spPr>
            <a:xfrm>
              <a:off x="2080259" y="3442715"/>
              <a:ext cx="2743200" cy="2743200"/>
            </a:xfrm>
            <a:custGeom>
              <a:avLst/>
              <a:gdLst/>
              <a:ahLst/>
              <a:cxnLst/>
              <a:rect l="l" t="t" r="r" b="b"/>
              <a:pathLst>
                <a:path w="2743200" h="2743200">
                  <a:moveTo>
                    <a:pt x="0" y="2743199"/>
                  </a:moveTo>
                  <a:lnTo>
                    <a:pt x="2743199" y="0"/>
                  </a:lnTo>
                </a:path>
              </a:pathLst>
            </a:custGeom>
            <a:ln w="39623">
              <a:solidFill>
                <a:srgbClr val="D81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C0FAF-A114-6221-6BDC-8FFEDA99A167}"/>
              </a:ext>
            </a:extLst>
          </p:cNvPr>
          <p:cNvSpPr txBox="1"/>
          <p:nvPr/>
        </p:nvSpPr>
        <p:spPr>
          <a:xfrm>
            <a:off x="4800600" y="3276600"/>
            <a:ext cx="4114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 MT"/>
              </a:rPr>
              <a:t>In questo all’aumentare (o al diminuire) di X aumenta (o diminuisce) Y</a:t>
            </a:r>
          </a:p>
          <a:p>
            <a:endParaRPr lang="it-IT" sz="2400" dirty="0">
              <a:latin typeface="Arial MT"/>
            </a:endParaRPr>
          </a:p>
          <a:p>
            <a:r>
              <a:rPr lang="it-IT" sz="2400" dirty="0">
                <a:latin typeface="Arial MT"/>
              </a:rPr>
              <a:t>Ad esempio, all’aumentare dell’altezza di una persona  aumenta anche il suo  peso.</a:t>
            </a:r>
          </a:p>
          <a:p>
            <a:endParaRPr lang="it-IT" sz="1800" dirty="0">
              <a:latin typeface="Arial MT"/>
              <a:cs typeface="Arial M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25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18C327B7-8105-DB57-E852-6F6AB7804295}"/>
              </a:ext>
            </a:extLst>
          </p:cNvPr>
          <p:cNvSpPr txBox="1"/>
          <p:nvPr/>
        </p:nvSpPr>
        <p:spPr>
          <a:xfrm>
            <a:off x="457200" y="533400"/>
            <a:ext cx="8503285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910" marR="294640" indent="-283845" algn="just">
              <a:lnSpc>
                <a:spcPct val="99600"/>
              </a:lnSpc>
              <a:spcBef>
                <a:spcPts val="110"/>
              </a:spcBef>
              <a:buChar char="•"/>
              <a:tabLst>
                <a:tab pos="296545" algn="l"/>
              </a:tabLst>
            </a:pP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relazione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è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non</a:t>
            </a:r>
            <a:r>
              <a:rPr sz="2400" i="1" spc="5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lineare,</a:t>
            </a:r>
            <a:r>
              <a:rPr sz="2400" i="1" spc="55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rappresentata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assi </a:t>
            </a:r>
            <a:r>
              <a:rPr sz="2400" dirty="0">
                <a:latin typeface="Arial MT"/>
                <a:cs typeface="Arial MT"/>
              </a:rPr>
              <a:t>cartesiane, </a:t>
            </a:r>
            <a:r>
              <a:rPr sz="2400" spc="-5" dirty="0">
                <a:latin typeface="Arial MT"/>
                <a:cs typeface="Arial MT"/>
              </a:rPr>
              <a:t>ha un andamento </a:t>
            </a:r>
            <a:r>
              <a:rPr sz="2400" dirty="0">
                <a:latin typeface="Arial MT"/>
                <a:cs typeface="Arial MT"/>
              </a:rPr>
              <a:t>curvilineo (parabola o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 err="1">
                <a:latin typeface="Arial MT"/>
                <a:cs typeface="Arial MT"/>
              </a:rPr>
              <a:t>iperbole</a:t>
            </a:r>
            <a:r>
              <a:rPr sz="2400" spc="-5" dirty="0">
                <a:latin typeface="Arial MT"/>
                <a:cs typeface="Arial MT"/>
              </a:rPr>
              <a:t>).</a:t>
            </a:r>
            <a:r>
              <a:rPr lang="it-IT" sz="2400" spc="-5" dirty="0">
                <a:latin typeface="Arial MT"/>
                <a:cs typeface="Arial MT"/>
              </a:rPr>
              <a:t> 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84A97638-83A9-1335-42AC-16D6049F9D41}"/>
              </a:ext>
            </a:extLst>
          </p:cNvPr>
          <p:cNvGrpSpPr/>
          <p:nvPr/>
        </p:nvGrpSpPr>
        <p:grpSpPr>
          <a:xfrm>
            <a:off x="647402" y="2362199"/>
            <a:ext cx="4087495" cy="3733800"/>
            <a:chOff x="1097280" y="2337816"/>
            <a:chExt cx="4087495" cy="3733800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5D31F9A-366C-EB5A-A94A-2A870A0D697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80" y="2337816"/>
              <a:ext cx="4087368" cy="3733800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7E7D9AB-291E-0A21-61BC-2A9FFD22D46A}"/>
                </a:ext>
              </a:extLst>
            </p:cNvPr>
            <p:cNvSpPr/>
            <p:nvPr/>
          </p:nvSpPr>
          <p:spPr>
            <a:xfrm>
              <a:off x="1708404" y="3406139"/>
              <a:ext cx="3048000" cy="2286000"/>
            </a:xfrm>
            <a:custGeom>
              <a:avLst/>
              <a:gdLst/>
              <a:ahLst/>
              <a:cxnLst/>
              <a:rect l="l" t="t" r="r" b="b"/>
              <a:pathLst>
                <a:path w="3048000" h="2286000">
                  <a:moveTo>
                    <a:pt x="304799" y="36575"/>
                  </a:moveTo>
                  <a:lnTo>
                    <a:pt x="341375" y="0"/>
                  </a:lnTo>
                </a:path>
                <a:path w="3048000" h="2286000">
                  <a:moveTo>
                    <a:pt x="341375" y="36575"/>
                  </a:moveTo>
                  <a:lnTo>
                    <a:pt x="304799" y="0"/>
                  </a:lnTo>
                </a:path>
                <a:path w="3048000" h="2286000">
                  <a:moveTo>
                    <a:pt x="152399" y="188975"/>
                  </a:moveTo>
                  <a:lnTo>
                    <a:pt x="188975" y="152399"/>
                  </a:lnTo>
                </a:path>
                <a:path w="3048000" h="2286000">
                  <a:moveTo>
                    <a:pt x="188975" y="188975"/>
                  </a:moveTo>
                  <a:lnTo>
                    <a:pt x="152399" y="152399"/>
                  </a:lnTo>
                </a:path>
                <a:path w="3048000" h="2286000">
                  <a:moveTo>
                    <a:pt x="268223" y="457199"/>
                  </a:moveTo>
                  <a:lnTo>
                    <a:pt x="304799" y="420623"/>
                  </a:lnTo>
                </a:path>
                <a:path w="3048000" h="2286000">
                  <a:moveTo>
                    <a:pt x="304799" y="457199"/>
                  </a:moveTo>
                  <a:lnTo>
                    <a:pt x="268223" y="420623"/>
                  </a:lnTo>
                </a:path>
                <a:path w="3048000" h="2286000">
                  <a:moveTo>
                    <a:pt x="457199" y="609599"/>
                  </a:moveTo>
                  <a:lnTo>
                    <a:pt x="493775" y="573023"/>
                  </a:lnTo>
                </a:path>
                <a:path w="3048000" h="2286000">
                  <a:moveTo>
                    <a:pt x="493775" y="609599"/>
                  </a:moveTo>
                  <a:lnTo>
                    <a:pt x="457199" y="573023"/>
                  </a:lnTo>
                </a:path>
                <a:path w="3048000" h="2286000">
                  <a:moveTo>
                    <a:pt x="380999" y="838199"/>
                  </a:moveTo>
                  <a:lnTo>
                    <a:pt x="417575" y="801623"/>
                  </a:lnTo>
                </a:path>
                <a:path w="3048000" h="2286000">
                  <a:moveTo>
                    <a:pt x="417575" y="838199"/>
                  </a:moveTo>
                  <a:lnTo>
                    <a:pt x="380999" y="801623"/>
                  </a:lnTo>
                </a:path>
                <a:path w="3048000" h="2286000">
                  <a:moveTo>
                    <a:pt x="725423" y="914399"/>
                  </a:moveTo>
                  <a:lnTo>
                    <a:pt x="761999" y="877823"/>
                  </a:lnTo>
                </a:path>
                <a:path w="3048000" h="2286000">
                  <a:moveTo>
                    <a:pt x="761999" y="914399"/>
                  </a:moveTo>
                  <a:lnTo>
                    <a:pt x="725423" y="877823"/>
                  </a:lnTo>
                </a:path>
                <a:path w="3048000" h="2286000">
                  <a:moveTo>
                    <a:pt x="457199" y="188975"/>
                  </a:moveTo>
                  <a:lnTo>
                    <a:pt x="493775" y="152399"/>
                  </a:lnTo>
                </a:path>
                <a:path w="3048000" h="2286000">
                  <a:moveTo>
                    <a:pt x="493775" y="188975"/>
                  </a:moveTo>
                  <a:lnTo>
                    <a:pt x="457199" y="152399"/>
                  </a:lnTo>
                </a:path>
                <a:path w="3048000" h="2286000">
                  <a:moveTo>
                    <a:pt x="609599" y="1219199"/>
                  </a:moveTo>
                  <a:lnTo>
                    <a:pt x="646175" y="1182623"/>
                  </a:lnTo>
                </a:path>
                <a:path w="3048000" h="2286000">
                  <a:moveTo>
                    <a:pt x="646175" y="1219199"/>
                  </a:moveTo>
                  <a:lnTo>
                    <a:pt x="609599" y="1182623"/>
                  </a:lnTo>
                </a:path>
                <a:path w="3048000" h="2286000">
                  <a:moveTo>
                    <a:pt x="609599" y="1523999"/>
                  </a:moveTo>
                  <a:lnTo>
                    <a:pt x="646175" y="1487423"/>
                  </a:lnTo>
                </a:path>
                <a:path w="3048000" h="2286000">
                  <a:moveTo>
                    <a:pt x="646175" y="1523999"/>
                  </a:moveTo>
                  <a:lnTo>
                    <a:pt x="609599" y="1487423"/>
                  </a:lnTo>
                </a:path>
                <a:path w="3048000" h="2286000">
                  <a:moveTo>
                    <a:pt x="877823" y="1600199"/>
                  </a:moveTo>
                  <a:lnTo>
                    <a:pt x="914399" y="1563623"/>
                  </a:lnTo>
                </a:path>
                <a:path w="3048000" h="2286000">
                  <a:moveTo>
                    <a:pt x="914399" y="1600199"/>
                  </a:moveTo>
                  <a:lnTo>
                    <a:pt x="877823" y="1563623"/>
                  </a:lnTo>
                </a:path>
                <a:path w="3048000" h="2286000">
                  <a:moveTo>
                    <a:pt x="1182623" y="1523999"/>
                  </a:moveTo>
                  <a:lnTo>
                    <a:pt x="1219199" y="1487423"/>
                  </a:lnTo>
                </a:path>
                <a:path w="3048000" h="2286000">
                  <a:moveTo>
                    <a:pt x="1219199" y="1523999"/>
                  </a:moveTo>
                  <a:lnTo>
                    <a:pt x="1182623" y="1487423"/>
                  </a:lnTo>
                </a:path>
                <a:path w="3048000" h="2286000">
                  <a:moveTo>
                    <a:pt x="1066799" y="1789175"/>
                  </a:moveTo>
                  <a:lnTo>
                    <a:pt x="1103375" y="1752599"/>
                  </a:lnTo>
                </a:path>
                <a:path w="3048000" h="2286000">
                  <a:moveTo>
                    <a:pt x="1103375" y="1789175"/>
                  </a:moveTo>
                  <a:lnTo>
                    <a:pt x="1066799" y="1752599"/>
                  </a:lnTo>
                </a:path>
                <a:path w="3048000" h="2286000">
                  <a:moveTo>
                    <a:pt x="1487423" y="1752599"/>
                  </a:moveTo>
                  <a:lnTo>
                    <a:pt x="1523999" y="1716023"/>
                  </a:lnTo>
                </a:path>
                <a:path w="3048000" h="2286000">
                  <a:moveTo>
                    <a:pt x="1523999" y="1752599"/>
                  </a:moveTo>
                  <a:lnTo>
                    <a:pt x="1487423" y="1716023"/>
                  </a:lnTo>
                </a:path>
                <a:path w="3048000" h="2286000">
                  <a:moveTo>
                    <a:pt x="1752599" y="1828799"/>
                  </a:moveTo>
                  <a:lnTo>
                    <a:pt x="1789175" y="1792223"/>
                  </a:lnTo>
                </a:path>
                <a:path w="3048000" h="2286000">
                  <a:moveTo>
                    <a:pt x="1789175" y="1828799"/>
                  </a:moveTo>
                  <a:lnTo>
                    <a:pt x="1752599" y="1792223"/>
                  </a:lnTo>
                </a:path>
                <a:path w="3048000" h="2286000">
                  <a:moveTo>
                    <a:pt x="1944623" y="1828799"/>
                  </a:moveTo>
                  <a:lnTo>
                    <a:pt x="1981199" y="1792223"/>
                  </a:lnTo>
                </a:path>
                <a:path w="3048000" h="2286000">
                  <a:moveTo>
                    <a:pt x="1981199" y="1828799"/>
                  </a:moveTo>
                  <a:lnTo>
                    <a:pt x="1944623" y="1792223"/>
                  </a:lnTo>
                </a:path>
                <a:path w="3048000" h="2286000">
                  <a:moveTo>
                    <a:pt x="2057399" y="1676399"/>
                  </a:moveTo>
                  <a:lnTo>
                    <a:pt x="2093975" y="1639823"/>
                  </a:lnTo>
                </a:path>
                <a:path w="3048000" h="2286000">
                  <a:moveTo>
                    <a:pt x="2093975" y="1676399"/>
                  </a:moveTo>
                  <a:lnTo>
                    <a:pt x="2057399" y="1639823"/>
                  </a:lnTo>
                </a:path>
                <a:path w="3048000" h="2286000">
                  <a:moveTo>
                    <a:pt x="2209799" y="1523999"/>
                  </a:moveTo>
                  <a:lnTo>
                    <a:pt x="2246375" y="1487423"/>
                  </a:lnTo>
                </a:path>
                <a:path w="3048000" h="2286000">
                  <a:moveTo>
                    <a:pt x="2246375" y="1523999"/>
                  </a:moveTo>
                  <a:lnTo>
                    <a:pt x="2209799" y="1487423"/>
                  </a:lnTo>
                </a:path>
                <a:path w="3048000" h="2286000">
                  <a:moveTo>
                    <a:pt x="2325623" y="1295399"/>
                  </a:moveTo>
                  <a:lnTo>
                    <a:pt x="2362199" y="1258823"/>
                  </a:lnTo>
                </a:path>
                <a:path w="3048000" h="2286000">
                  <a:moveTo>
                    <a:pt x="2362199" y="1295399"/>
                  </a:moveTo>
                  <a:lnTo>
                    <a:pt x="2325623" y="1258823"/>
                  </a:lnTo>
                </a:path>
                <a:path w="3048000" h="2286000">
                  <a:moveTo>
                    <a:pt x="2020823" y="1447799"/>
                  </a:moveTo>
                  <a:lnTo>
                    <a:pt x="2057399" y="1411223"/>
                  </a:lnTo>
                </a:path>
                <a:path w="3048000" h="2286000">
                  <a:moveTo>
                    <a:pt x="2057399" y="1447799"/>
                  </a:moveTo>
                  <a:lnTo>
                    <a:pt x="2020823" y="1411223"/>
                  </a:lnTo>
                </a:path>
                <a:path w="3048000" h="2286000">
                  <a:moveTo>
                    <a:pt x="2554223" y="1066799"/>
                  </a:moveTo>
                  <a:lnTo>
                    <a:pt x="2590799" y="1030223"/>
                  </a:lnTo>
                </a:path>
                <a:path w="3048000" h="2286000">
                  <a:moveTo>
                    <a:pt x="2590799" y="1066799"/>
                  </a:moveTo>
                  <a:lnTo>
                    <a:pt x="2554223" y="1030223"/>
                  </a:lnTo>
                </a:path>
                <a:path w="3048000" h="2286000">
                  <a:moveTo>
                    <a:pt x="609599" y="341375"/>
                  </a:moveTo>
                  <a:lnTo>
                    <a:pt x="646175" y="304799"/>
                  </a:lnTo>
                </a:path>
                <a:path w="3048000" h="2286000">
                  <a:moveTo>
                    <a:pt x="646175" y="341375"/>
                  </a:moveTo>
                  <a:lnTo>
                    <a:pt x="609599" y="304799"/>
                  </a:lnTo>
                </a:path>
                <a:path w="3048000" h="2286000">
                  <a:moveTo>
                    <a:pt x="2743199" y="493775"/>
                  </a:moveTo>
                  <a:lnTo>
                    <a:pt x="2779775" y="457199"/>
                  </a:lnTo>
                </a:path>
                <a:path w="3048000" h="2286000">
                  <a:moveTo>
                    <a:pt x="2779775" y="493775"/>
                  </a:moveTo>
                  <a:lnTo>
                    <a:pt x="2743199" y="457199"/>
                  </a:lnTo>
                </a:path>
                <a:path w="3048000" h="2286000">
                  <a:moveTo>
                    <a:pt x="2666999" y="722375"/>
                  </a:moveTo>
                  <a:lnTo>
                    <a:pt x="2703575" y="685799"/>
                  </a:lnTo>
                </a:path>
                <a:path w="3048000" h="2286000">
                  <a:moveTo>
                    <a:pt x="2703575" y="722375"/>
                  </a:moveTo>
                  <a:lnTo>
                    <a:pt x="2666999" y="685799"/>
                  </a:lnTo>
                </a:path>
                <a:path w="3048000" h="2286000">
                  <a:moveTo>
                    <a:pt x="2514599" y="493775"/>
                  </a:moveTo>
                  <a:lnTo>
                    <a:pt x="2551175" y="457199"/>
                  </a:lnTo>
                </a:path>
                <a:path w="3048000" h="2286000">
                  <a:moveTo>
                    <a:pt x="2551175" y="493775"/>
                  </a:moveTo>
                  <a:lnTo>
                    <a:pt x="2514599" y="457199"/>
                  </a:lnTo>
                </a:path>
                <a:path w="3048000" h="2286000">
                  <a:moveTo>
                    <a:pt x="2362199" y="761999"/>
                  </a:moveTo>
                  <a:lnTo>
                    <a:pt x="2398775" y="725423"/>
                  </a:lnTo>
                </a:path>
                <a:path w="3048000" h="2286000">
                  <a:moveTo>
                    <a:pt x="2398775" y="761999"/>
                  </a:moveTo>
                  <a:lnTo>
                    <a:pt x="2362199" y="725423"/>
                  </a:lnTo>
                </a:path>
                <a:path w="3048000" h="2286000">
                  <a:moveTo>
                    <a:pt x="2935223" y="112775"/>
                  </a:moveTo>
                  <a:lnTo>
                    <a:pt x="2971799" y="76199"/>
                  </a:lnTo>
                </a:path>
                <a:path w="3048000" h="2286000">
                  <a:moveTo>
                    <a:pt x="2971799" y="112775"/>
                  </a:moveTo>
                  <a:lnTo>
                    <a:pt x="2935223" y="76199"/>
                  </a:lnTo>
                </a:path>
                <a:path w="3048000" h="2286000">
                  <a:moveTo>
                    <a:pt x="2782823" y="188975"/>
                  </a:moveTo>
                  <a:lnTo>
                    <a:pt x="2819399" y="152399"/>
                  </a:lnTo>
                </a:path>
                <a:path w="3048000" h="2286000">
                  <a:moveTo>
                    <a:pt x="2819399" y="188975"/>
                  </a:moveTo>
                  <a:lnTo>
                    <a:pt x="2782823" y="152399"/>
                  </a:lnTo>
                </a:path>
                <a:path w="3048000" h="2286000">
                  <a:moveTo>
                    <a:pt x="2285999" y="990599"/>
                  </a:moveTo>
                  <a:lnTo>
                    <a:pt x="2322575" y="954023"/>
                  </a:lnTo>
                </a:path>
                <a:path w="3048000" h="2286000">
                  <a:moveTo>
                    <a:pt x="2322575" y="990599"/>
                  </a:moveTo>
                  <a:lnTo>
                    <a:pt x="2285999" y="954023"/>
                  </a:lnTo>
                </a:path>
                <a:path w="3048000" h="2286000">
                  <a:moveTo>
                    <a:pt x="2782823" y="1103375"/>
                  </a:moveTo>
                  <a:lnTo>
                    <a:pt x="2819399" y="1066799"/>
                  </a:lnTo>
                </a:path>
                <a:path w="3048000" h="2286000">
                  <a:moveTo>
                    <a:pt x="2819399" y="1103375"/>
                  </a:moveTo>
                  <a:lnTo>
                    <a:pt x="2782823" y="1066799"/>
                  </a:lnTo>
                </a:path>
                <a:path w="3048000" h="2286000">
                  <a:moveTo>
                    <a:pt x="3011423" y="493775"/>
                  </a:moveTo>
                  <a:lnTo>
                    <a:pt x="3047999" y="457199"/>
                  </a:lnTo>
                </a:path>
                <a:path w="3048000" h="2286000">
                  <a:moveTo>
                    <a:pt x="3047999" y="493775"/>
                  </a:moveTo>
                  <a:lnTo>
                    <a:pt x="3011423" y="457199"/>
                  </a:lnTo>
                </a:path>
                <a:path w="3048000" h="2286000">
                  <a:moveTo>
                    <a:pt x="2935223" y="685799"/>
                  </a:moveTo>
                  <a:lnTo>
                    <a:pt x="2971799" y="649223"/>
                  </a:lnTo>
                </a:path>
                <a:path w="3048000" h="2286000">
                  <a:moveTo>
                    <a:pt x="2971799" y="685799"/>
                  </a:moveTo>
                  <a:lnTo>
                    <a:pt x="2935223" y="649223"/>
                  </a:lnTo>
                </a:path>
                <a:path w="3048000" h="2286000">
                  <a:moveTo>
                    <a:pt x="2743199" y="1447799"/>
                  </a:moveTo>
                  <a:lnTo>
                    <a:pt x="2779775" y="1411223"/>
                  </a:lnTo>
                </a:path>
                <a:path w="3048000" h="2286000">
                  <a:moveTo>
                    <a:pt x="2779775" y="1447799"/>
                  </a:moveTo>
                  <a:lnTo>
                    <a:pt x="2743199" y="1411223"/>
                  </a:lnTo>
                </a:path>
                <a:path w="3048000" h="2286000">
                  <a:moveTo>
                    <a:pt x="2590799" y="1523999"/>
                  </a:moveTo>
                  <a:lnTo>
                    <a:pt x="2627375" y="1487423"/>
                  </a:lnTo>
                </a:path>
                <a:path w="3048000" h="2286000">
                  <a:moveTo>
                    <a:pt x="2627375" y="1523999"/>
                  </a:moveTo>
                  <a:lnTo>
                    <a:pt x="2590799" y="1487423"/>
                  </a:lnTo>
                </a:path>
                <a:path w="3048000" h="2286000">
                  <a:moveTo>
                    <a:pt x="2438399" y="1752599"/>
                  </a:moveTo>
                  <a:lnTo>
                    <a:pt x="2474975" y="1716023"/>
                  </a:lnTo>
                </a:path>
                <a:path w="3048000" h="2286000">
                  <a:moveTo>
                    <a:pt x="2474975" y="1752599"/>
                  </a:moveTo>
                  <a:lnTo>
                    <a:pt x="2438399" y="1716023"/>
                  </a:lnTo>
                </a:path>
                <a:path w="3048000" h="2286000">
                  <a:moveTo>
                    <a:pt x="2362199" y="1941575"/>
                  </a:moveTo>
                  <a:lnTo>
                    <a:pt x="2398775" y="1904999"/>
                  </a:lnTo>
                </a:path>
                <a:path w="3048000" h="2286000">
                  <a:moveTo>
                    <a:pt x="2398775" y="1941575"/>
                  </a:moveTo>
                  <a:lnTo>
                    <a:pt x="2362199" y="1904999"/>
                  </a:lnTo>
                </a:path>
                <a:path w="3048000" h="2286000">
                  <a:moveTo>
                    <a:pt x="2209799" y="2133599"/>
                  </a:moveTo>
                  <a:lnTo>
                    <a:pt x="2246375" y="2097023"/>
                  </a:lnTo>
                </a:path>
                <a:path w="3048000" h="2286000">
                  <a:moveTo>
                    <a:pt x="2246375" y="2133599"/>
                  </a:moveTo>
                  <a:lnTo>
                    <a:pt x="2209799" y="2097023"/>
                  </a:lnTo>
                </a:path>
                <a:path w="3048000" h="2286000">
                  <a:moveTo>
                    <a:pt x="1904999" y="2133599"/>
                  </a:moveTo>
                  <a:lnTo>
                    <a:pt x="1941575" y="2097023"/>
                  </a:lnTo>
                </a:path>
                <a:path w="3048000" h="2286000">
                  <a:moveTo>
                    <a:pt x="1941575" y="2133599"/>
                  </a:moveTo>
                  <a:lnTo>
                    <a:pt x="1904999" y="2097023"/>
                  </a:lnTo>
                </a:path>
                <a:path w="3048000" h="2286000">
                  <a:moveTo>
                    <a:pt x="1676399" y="1981199"/>
                  </a:moveTo>
                  <a:lnTo>
                    <a:pt x="1712975" y="1944623"/>
                  </a:lnTo>
                </a:path>
                <a:path w="3048000" h="2286000">
                  <a:moveTo>
                    <a:pt x="1712975" y="1981199"/>
                  </a:moveTo>
                  <a:lnTo>
                    <a:pt x="1676399" y="1944623"/>
                  </a:lnTo>
                </a:path>
                <a:path w="3048000" h="2286000">
                  <a:moveTo>
                    <a:pt x="1676399" y="2285999"/>
                  </a:moveTo>
                  <a:lnTo>
                    <a:pt x="1712975" y="2249423"/>
                  </a:lnTo>
                </a:path>
                <a:path w="3048000" h="2286000">
                  <a:moveTo>
                    <a:pt x="1712975" y="2285999"/>
                  </a:moveTo>
                  <a:lnTo>
                    <a:pt x="1676399" y="2249423"/>
                  </a:lnTo>
                </a:path>
                <a:path w="3048000" h="2286000">
                  <a:moveTo>
                    <a:pt x="1371599" y="1904999"/>
                  </a:moveTo>
                  <a:lnTo>
                    <a:pt x="1408175" y="1868423"/>
                  </a:lnTo>
                </a:path>
                <a:path w="3048000" h="2286000">
                  <a:moveTo>
                    <a:pt x="1408175" y="1904999"/>
                  </a:moveTo>
                  <a:lnTo>
                    <a:pt x="1371599" y="1868423"/>
                  </a:lnTo>
                </a:path>
                <a:path w="3048000" h="2286000">
                  <a:moveTo>
                    <a:pt x="1447799" y="2133599"/>
                  </a:moveTo>
                  <a:lnTo>
                    <a:pt x="1484375" y="2097023"/>
                  </a:lnTo>
                </a:path>
                <a:path w="3048000" h="2286000">
                  <a:moveTo>
                    <a:pt x="1484375" y="2133599"/>
                  </a:moveTo>
                  <a:lnTo>
                    <a:pt x="1447799" y="2097023"/>
                  </a:lnTo>
                </a:path>
                <a:path w="3048000" h="2286000">
                  <a:moveTo>
                    <a:pt x="1219199" y="2057399"/>
                  </a:moveTo>
                  <a:lnTo>
                    <a:pt x="1255775" y="2020823"/>
                  </a:lnTo>
                </a:path>
                <a:path w="3048000" h="2286000">
                  <a:moveTo>
                    <a:pt x="1255775" y="2057399"/>
                  </a:moveTo>
                  <a:lnTo>
                    <a:pt x="1219199" y="2020823"/>
                  </a:lnTo>
                </a:path>
                <a:path w="3048000" h="2286000">
                  <a:moveTo>
                    <a:pt x="685799" y="2057399"/>
                  </a:moveTo>
                  <a:lnTo>
                    <a:pt x="722375" y="2020823"/>
                  </a:lnTo>
                </a:path>
                <a:path w="3048000" h="2286000">
                  <a:moveTo>
                    <a:pt x="722375" y="2057399"/>
                  </a:moveTo>
                  <a:lnTo>
                    <a:pt x="685799" y="2020823"/>
                  </a:lnTo>
                </a:path>
                <a:path w="3048000" h="2286000">
                  <a:moveTo>
                    <a:pt x="761999" y="1865375"/>
                  </a:moveTo>
                  <a:lnTo>
                    <a:pt x="798575" y="1828799"/>
                  </a:lnTo>
                </a:path>
                <a:path w="3048000" h="2286000">
                  <a:moveTo>
                    <a:pt x="798575" y="1865375"/>
                  </a:moveTo>
                  <a:lnTo>
                    <a:pt x="761999" y="1828799"/>
                  </a:lnTo>
                </a:path>
                <a:path w="3048000" h="2286000">
                  <a:moveTo>
                    <a:pt x="954023" y="2057399"/>
                  </a:moveTo>
                  <a:lnTo>
                    <a:pt x="990599" y="2020823"/>
                  </a:lnTo>
                </a:path>
                <a:path w="3048000" h="2286000">
                  <a:moveTo>
                    <a:pt x="990599" y="2057399"/>
                  </a:moveTo>
                  <a:lnTo>
                    <a:pt x="954023" y="2020823"/>
                  </a:lnTo>
                </a:path>
                <a:path w="3048000" h="2286000">
                  <a:moveTo>
                    <a:pt x="609599" y="1865375"/>
                  </a:moveTo>
                  <a:lnTo>
                    <a:pt x="646175" y="1828799"/>
                  </a:lnTo>
                </a:path>
                <a:path w="3048000" h="2286000">
                  <a:moveTo>
                    <a:pt x="646175" y="1865375"/>
                  </a:moveTo>
                  <a:lnTo>
                    <a:pt x="609599" y="1828799"/>
                  </a:lnTo>
                </a:path>
                <a:path w="3048000" h="2286000">
                  <a:moveTo>
                    <a:pt x="533399" y="1712975"/>
                  </a:moveTo>
                  <a:lnTo>
                    <a:pt x="569975" y="1676399"/>
                  </a:lnTo>
                </a:path>
                <a:path w="3048000" h="2286000">
                  <a:moveTo>
                    <a:pt x="569975" y="1712975"/>
                  </a:moveTo>
                  <a:lnTo>
                    <a:pt x="533399" y="1676399"/>
                  </a:lnTo>
                </a:path>
                <a:path w="3048000" h="2286000">
                  <a:moveTo>
                    <a:pt x="304799" y="1408175"/>
                  </a:moveTo>
                  <a:lnTo>
                    <a:pt x="341375" y="1371599"/>
                  </a:lnTo>
                </a:path>
                <a:path w="3048000" h="2286000">
                  <a:moveTo>
                    <a:pt x="341375" y="1408175"/>
                  </a:moveTo>
                  <a:lnTo>
                    <a:pt x="304799" y="1371599"/>
                  </a:lnTo>
                </a:path>
                <a:path w="3048000" h="2286000">
                  <a:moveTo>
                    <a:pt x="228599" y="1179575"/>
                  </a:moveTo>
                  <a:lnTo>
                    <a:pt x="265175" y="1142999"/>
                  </a:lnTo>
                </a:path>
                <a:path w="3048000" h="2286000">
                  <a:moveTo>
                    <a:pt x="265175" y="1179575"/>
                  </a:moveTo>
                  <a:lnTo>
                    <a:pt x="228599" y="1142999"/>
                  </a:lnTo>
                </a:path>
                <a:path w="3048000" h="2286000">
                  <a:moveTo>
                    <a:pt x="76199" y="722375"/>
                  </a:moveTo>
                  <a:lnTo>
                    <a:pt x="112775" y="685799"/>
                  </a:lnTo>
                </a:path>
                <a:path w="3048000" h="2286000">
                  <a:moveTo>
                    <a:pt x="112775" y="722375"/>
                  </a:moveTo>
                  <a:lnTo>
                    <a:pt x="76199" y="685799"/>
                  </a:lnTo>
                </a:path>
                <a:path w="3048000" h="2286000">
                  <a:moveTo>
                    <a:pt x="0" y="569975"/>
                  </a:moveTo>
                  <a:lnTo>
                    <a:pt x="36575" y="533399"/>
                  </a:lnTo>
                </a:path>
                <a:path w="3048000" h="2286000">
                  <a:moveTo>
                    <a:pt x="36575" y="569975"/>
                  </a:moveTo>
                  <a:lnTo>
                    <a:pt x="0" y="533399"/>
                  </a:lnTo>
                </a:path>
                <a:path w="3048000" h="2286000">
                  <a:moveTo>
                    <a:pt x="1447799" y="2057399"/>
                  </a:moveTo>
                  <a:lnTo>
                    <a:pt x="1484375" y="2020823"/>
                  </a:lnTo>
                </a:path>
                <a:path w="3048000" h="2286000">
                  <a:moveTo>
                    <a:pt x="1484375" y="2057399"/>
                  </a:moveTo>
                  <a:lnTo>
                    <a:pt x="1447799" y="202082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1134B2-0354-624A-07F6-E53555C6E496}"/>
              </a:ext>
            </a:extLst>
          </p:cNvPr>
          <p:cNvSpPr txBox="1"/>
          <p:nvPr/>
        </p:nvSpPr>
        <p:spPr>
          <a:xfrm>
            <a:off x="4880590" y="1966942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 MT"/>
                <a:cs typeface="Arial MT"/>
              </a:rPr>
              <a:t>In </a:t>
            </a:r>
            <a:r>
              <a:rPr lang="it-IT" sz="2400" spc="-5" dirty="0">
                <a:latin typeface="Arial MT"/>
                <a:cs typeface="Arial MT"/>
              </a:rPr>
              <a:t>quest</a:t>
            </a:r>
            <a:r>
              <a:rPr lang="it-IT" sz="2400" dirty="0">
                <a:latin typeface="Arial MT"/>
                <a:cs typeface="Arial MT"/>
              </a:rPr>
              <a:t>o caso a </a:t>
            </a:r>
            <a:r>
              <a:rPr lang="it-IT" sz="2400" spc="-5" dirty="0">
                <a:latin typeface="Arial MT"/>
                <a:cs typeface="Arial MT"/>
              </a:rPr>
              <a:t>livell</a:t>
            </a:r>
            <a:r>
              <a:rPr lang="it-IT" sz="2400" dirty="0">
                <a:latin typeface="Arial MT"/>
                <a:cs typeface="Arial MT"/>
              </a:rPr>
              <a:t>i </a:t>
            </a:r>
            <a:r>
              <a:rPr lang="it-IT" sz="2400" spc="-5" dirty="0">
                <a:latin typeface="Arial MT"/>
                <a:cs typeface="Arial MT"/>
              </a:rPr>
              <a:t>bass</a:t>
            </a:r>
            <a:r>
              <a:rPr lang="it-IT" sz="2400" dirty="0">
                <a:latin typeface="Arial MT"/>
                <a:cs typeface="Arial MT"/>
              </a:rPr>
              <a:t>i e alti di X corrispondono livelli bassi di Y; mentre a livelli intermedi di X corrispondono livelli alti di Y.</a:t>
            </a:r>
          </a:p>
          <a:p>
            <a:endParaRPr lang="it-IT" sz="2400" dirty="0">
              <a:latin typeface="Arial MT"/>
            </a:endParaRPr>
          </a:p>
          <a:p>
            <a:r>
              <a:rPr lang="it-IT" sz="2400" dirty="0">
                <a:latin typeface="Arial MT"/>
              </a:rPr>
              <a:t>Ad esempio, il tempo impiegato per risolvere un problema è alto quando l’ansia è bassa o alta, è minimo quando l’ansia ha livelli medi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931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4967E5-468F-C802-20C2-FFB172B1B943}"/>
              </a:ext>
            </a:extLst>
          </p:cNvPr>
          <p:cNvSpPr txBox="1">
            <a:spLocks/>
          </p:cNvSpPr>
          <p:nvPr/>
        </p:nvSpPr>
        <p:spPr>
          <a:xfrm>
            <a:off x="153297" y="117643"/>
            <a:ext cx="8538464" cy="723916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2710" marR="5080">
              <a:lnSpc>
                <a:spcPts val="2570"/>
              </a:lnSpc>
              <a:spcBef>
                <a:spcPts val="445"/>
              </a:spcBef>
            </a:pPr>
            <a:r>
              <a:rPr lang="it-IT" sz="2400" spc="-5" dirty="0">
                <a:latin typeface="Arial MT"/>
                <a:ea typeface="+mn-ea"/>
              </a:rPr>
              <a:t>Per quanto riguarda la forma della relazione, si distinguono  l’entità e la direzione</a:t>
            </a:r>
            <a:r>
              <a:rPr lang="it-IT" kern="0" spc="-5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77347F7-A0BF-2433-CB0B-2B91D42CD27F}"/>
              </a:ext>
            </a:extLst>
          </p:cNvPr>
          <p:cNvSpPr txBox="1"/>
          <p:nvPr/>
        </p:nvSpPr>
        <p:spPr>
          <a:xfrm>
            <a:off x="196604" y="933061"/>
            <a:ext cx="845185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502920" algn="l"/>
                <a:tab pos="1995805" algn="l"/>
                <a:tab pos="2657475" algn="l"/>
                <a:tab pos="3810000" algn="l"/>
                <a:tab pos="5081270" algn="l"/>
                <a:tab pos="5556885" algn="l"/>
                <a:tab pos="7539990" algn="l"/>
                <a:tab pos="7929880" algn="l"/>
              </a:tabLst>
            </a:pP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a	</a:t>
            </a:r>
            <a:r>
              <a:rPr sz="2400" b="1" spc="1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irezione	</a:t>
            </a:r>
            <a:r>
              <a:rPr sz="2400" spc="-5" dirty="0">
                <a:latin typeface="Arial MT"/>
                <a:cs typeface="Arial MT"/>
              </a:rPr>
              <a:t>pu</a:t>
            </a:r>
            <a:r>
              <a:rPr sz="2400" dirty="0">
                <a:latin typeface="Arial MT"/>
                <a:cs typeface="Arial MT"/>
              </a:rPr>
              <a:t>ò	</a:t>
            </a:r>
            <a:r>
              <a:rPr sz="2400" spc="-5" dirty="0">
                <a:latin typeface="Arial MT"/>
                <a:cs typeface="Arial MT"/>
              </a:rPr>
              <a:t>essere</a:t>
            </a:r>
            <a:r>
              <a:rPr sz="2400" dirty="0">
                <a:latin typeface="Arial MT"/>
                <a:cs typeface="Arial MT"/>
              </a:rPr>
              <a:t>:	</a:t>
            </a:r>
            <a:r>
              <a:rPr sz="2400" i="1" spc="-5" dirty="0">
                <a:latin typeface="Arial"/>
                <a:cs typeface="Arial"/>
              </a:rPr>
              <a:t>positiv</a:t>
            </a:r>
            <a:r>
              <a:rPr sz="2400" i="1" dirty="0">
                <a:latin typeface="Arial"/>
                <a:cs typeface="Arial"/>
              </a:rPr>
              <a:t>a</a:t>
            </a:r>
            <a:r>
              <a:rPr sz="2400" dirty="0">
                <a:latin typeface="Arial MT"/>
                <a:cs typeface="Arial MT"/>
              </a:rPr>
              <a:t>,	se	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sz="2400" spc="-10" dirty="0">
                <a:latin typeface="Arial MT"/>
                <a:cs typeface="Arial MT"/>
              </a:rPr>
              <a:t>’</a:t>
            </a:r>
            <a:r>
              <a:rPr sz="2400" spc="5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umentar</a:t>
            </a:r>
            <a:r>
              <a:rPr sz="2400" dirty="0">
                <a:latin typeface="Arial MT"/>
                <a:cs typeface="Arial MT"/>
              </a:rPr>
              <a:t>e	</a:t>
            </a:r>
            <a:r>
              <a:rPr sz="2400" spc="-5" dirty="0">
                <a:latin typeface="Arial MT"/>
                <a:cs typeface="Arial MT"/>
              </a:rPr>
              <a:t>d</a:t>
            </a:r>
            <a:r>
              <a:rPr sz="2400" dirty="0">
                <a:latin typeface="Arial MT"/>
                <a:cs typeface="Arial MT"/>
              </a:rPr>
              <a:t>i	</a:t>
            </a:r>
            <a:r>
              <a:rPr sz="2400" spc="-5" dirty="0">
                <a:latin typeface="Arial MT"/>
                <a:cs typeface="Arial MT"/>
              </a:rPr>
              <a:t>una  </a:t>
            </a:r>
            <a:r>
              <a:rPr sz="2400" dirty="0">
                <a:latin typeface="Arial MT"/>
                <a:cs typeface="Arial MT"/>
              </a:rPr>
              <a:t>variabile</a:t>
            </a:r>
            <a:r>
              <a:rPr sz="2400" spc="-5" dirty="0">
                <a:latin typeface="Arial MT"/>
                <a:cs typeface="Arial MT"/>
              </a:rPr>
              <a:t> aumenta anche </a:t>
            </a:r>
            <a:r>
              <a:rPr sz="2400" dirty="0">
                <a:latin typeface="Arial MT"/>
                <a:cs typeface="Arial MT"/>
              </a:rPr>
              <a:t>l’altra.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4C443B2-297F-3AB5-4086-B2D6F442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3962400" cy="475806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04DF62-E604-F0F9-1220-A310F727DEBC}"/>
              </a:ext>
            </a:extLst>
          </p:cNvPr>
          <p:cNvSpPr txBox="1"/>
          <p:nvPr/>
        </p:nvSpPr>
        <p:spPr>
          <a:xfrm>
            <a:off x="5334000" y="2438400"/>
            <a:ext cx="31241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814705" algn="l"/>
                <a:tab pos="2481580" algn="l"/>
              </a:tabLst>
            </a:pPr>
            <a:r>
              <a:rPr lang="it-IT" sz="2400" dirty="0">
                <a:latin typeface="Arial MT"/>
              </a:rPr>
              <a:t>Ad esempio, all’aumentare dei matrimoni aumentano il numero di nascite</a:t>
            </a:r>
          </a:p>
        </p:txBody>
      </p:sp>
    </p:spTree>
    <p:extLst>
      <p:ext uri="{BB962C8B-B14F-4D97-AF65-F5344CB8AC3E}">
        <p14:creationId xmlns:p14="http://schemas.microsoft.com/office/powerpoint/2010/main" val="245150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718E4B3-A109-F411-A953-92DE3921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1200"/>
            <a:ext cx="4191000" cy="4760344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808042F-B300-0B1F-41BF-A01D26634F52}"/>
              </a:ext>
            </a:extLst>
          </p:cNvPr>
          <p:cNvSpPr txBox="1">
            <a:spLocks/>
          </p:cNvSpPr>
          <p:nvPr/>
        </p:nvSpPr>
        <p:spPr>
          <a:xfrm>
            <a:off x="685800" y="945494"/>
            <a:ext cx="83756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  <a:tabLst>
                <a:tab pos="528320" algn="l"/>
                <a:tab pos="1941830" algn="l"/>
                <a:tab pos="2289175" algn="l"/>
                <a:tab pos="3622675" algn="l"/>
                <a:tab pos="4121785" algn="l"/>
                <a:tab pos="6127750" algn="l"/>
                <a:tab pos="6541770" algn="l"/>
                <a:tab pos="7226934" algn="l"/>
              </a:tabLst>
            </a:pPr>
            <a:r>
              <a:rPr lang="it-IT" sz="2400" spc="-5" dirty="0">
                <a:latin typeface="Arial MT"/>
                <a:ea typeface="+mn-ea"/>
              </a:rPr>
              <a:t>La	direzione è negativa se	all’aumentare	di	una	variabile  diminuisce l’atra.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7BF70F7-9A4E-6B90-0D3A-946DDAB99B16}"/>
              </a:ext>
            </a:extLst>
          </p:cNvPr>
          <p:cNvSpPr txBox="1"/>
          <p:nvPr/>
        </p:nvSpPr>
        <p:spPr>
          <a:xfrm>
            <a:off x="4152884" y="2514600"/>
            <a:ext cx="43243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14705" algn="l"/>
              </a:tabLst>
            </a:pPr>
            <a:r>
              <a:rPr sz="2400" dirty="0">
                <a:latin typeface="Arial MT"/>
                <a:cs typeface="Arial MT"/>
              </a:rPr>
              <a:t>Ad</a:t>
            </a:r>
            <a:r>
              <a:rPr lang="it-IT" sz="2400" dirty="0">
                <a:latin typeface="Arial MT"/>
                <a:cs typeface="Arial MT"/>
              </a:rPr>
              <a:t> </a:t>
            </a:r>
            <a:r>
              <a:rPr sz="2400" spc="-5" dirty="0" err="1">
                <a:latin typeface="Arial MT"/>
                <a:cs typeface="Arial MT"/>
              </a:rPr>
              <a:t>esempio</a:t>
            </a:r>
            <a:r>
              <a:rPr lang="it-IT" sz="2400" spc="-5" dirty="0">
                <a:latin typeface="Arial MT"/>
                <a:cs typeface="Arial MT"/>
              </a:rPr>
              <a:t> all’aumentare dei divorzi diminuiscono il numero di nascite </a:t>
            </a:r>
            <a:endParaRPr lang="it-IT"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8603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75B6AD9-8812-52A1-2772-41EF180430B4}"/>
              </a:ext>
            </a:extLst>
          </p:cNvPr>
          <p:cNvSpPr txBox="1">
            <a:spLocks/>
          </p:cNvSpPr>
          <p:nvPr/>
        </p:nvSpPr>
        <p:spPr>
          <a:xfrm>
            <a:off x="457200" y="196025"/>
            <a:ext cx="8538464" cy="794575"/>
          </a:xfrm>
          <a:prstGeom prst="rect">
            <a:avLst/>
          </a:prstGeom>
        </p:spPr>
        <p:txBody>
          <a:bodyPr vert="horz" wrap="square" lIns="0" tIns="5537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2710" marR="5080">
              <a:spcBef>
                <a:spcPts val="100"/>
              </a:spcBef>
            </a:pPr>
            <a:r>
              <a:rPr lang="it-IT" sz="2400" b="1" spc="-5" dirty="0">
                <a:latin typeface="Arial MT"/>
                <a:ea typeface="+mn-ea"/>
              </a:rPr>
              <a:t>L’entità</a:t>
            </a:r>
            <a:r>
              <a:rPr lang="it-IT" sz="2400" spc="-5" dirty="0">
                <a:latin typeface="Arial MT"/>
                <a:ea typeface="+mn-ea"/>
              </a:rPr>
              <a:t> si riferisce alla forza della relazione esistente tra due  variabili.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FDFF3F7-797B-5F00-2EB8-155B213455FE}"/>
              </a:ext>
            </a:extLst>
          </p:cNvPr>
          <p:cNvSpPr txBox="1"/>
          <p:nvPr/>
        </p:nvSpPr>
        <p:spPr>
          <a:xfrm>
            <a:off x="530942" y="1075442"/>
            <a:ext cx="8267700" cy="75438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210"/>
              </a:spcBef>
            </a:pPr>
            <a:r>
              <a:rPr sz="2400" dirty="0">
                <a:latin typeface="Arial MT"/>
                <a:cs typeface="Arial MT"/>
              </a:rPr>
              <a:t>Quanto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più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punteggi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sono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raggruppati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attorno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una</a:t>
            </a:r>
            <a:r>
              <a:rPr sz="2400" spc="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retta,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tanto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i="1" spc="-5" dirty="0">
                <a:latin typeface="Arial"/>
                <a:cs typeface="Arial"/>
              </a:rPr>
              <a:t>più </a:t>
            </a:r>
            <a:r>
              <a:rPr sz="2400" i="1" dirty="0">
                <a:latin typeface="Arial"/>
                <a:cs typeface="Arial"/>
              </a:rPr>
              <a:t>forte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è</a:t>
            </a:r>
            <a:r>
              <a:rPr sz="2400" spc="-5" dirty="0">
                <a:latin typeface="Arial MT"/>
                <a:cs typeface="Arial MT"/>
              </a:rPr>
              <a:t> la </a:t>
            </a:r>
            <a:r>
              <a:rPr sz="2400" dirty="0">
                <a:latin typeface="Arial MT"/>
                <a:cs typeface="Arial MT"/>
              </a:rPr>
              <a:t>relazione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 </a:t>
            </a:r>
            <a:r>
              <a:rPr sz="2400" spc="-5" dirty="0">
                <a:latin typeface="Arial MT"/>
                <a:cs typeface="Arial MT"/>
              </a:rPr>
              <a:t>due variabili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94342D0C-44DE-2212-590E-54FC77CBF472}"/>
              </a:ext>
            </a:extLst>
          </p:cNvPr>
          <p:cNvSpPr txBox="1"/>
          <p:nvPr/>
        </p:nvSpPr>
        <p:spPr>
          <a:xfrm>
            <a:off x="4598391" y="2987905"/>
            <a:ext cx="43249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Ad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esempio,</a:t>
            </a:r>
            <a:r>
              <a:rPr sz="2400" spc="6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quanto</a:t>
            </a:r>
            <a:r>
              <a:rPr sz="2400" spc="6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più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elevata </a:t>
            </a:r>
            <a:r>
              <a:rPr sz="2400" dirty="0">
                <a:latin typeface="Arial MT"/>
                <a:cs typeface="Arial MT"/>
              </a:rPr>
              <a:t>è </a:t>
            </a:r>
            <a:r>
              <a:rPr sz="2400" spc="-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temperatura, tanto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più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suda.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2E214-CBC3-2545-8959-1E79FBCF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905000"/>
            <a:ext cx="3733800" cy="44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F0730F4-5D24-E888-EA22-4AF3F6E39F4F}"/>
              </a:ext>
            </a:extLst>
          </p:cNvPr>
          <p:cNvSpPr txBox="1">
            <a:spLocks/>
          </p:cNvSpPr>
          <p:nvPr/>
        </p:nvSpPr>
        <p:spPr>
          <a:xfrm>
            <a:off x="685800" y="381000"/>
            <a:ext cx="8225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it-IT" sz="2400" spc="-5" dirty="0">
                <a:latin typeface="Arial MT"/>
                <a:ea typeface="+mn-ea"/>
              </a:rPr>
              <a:t>Se i punteggi sono dispersi in maniera uniforme, invece, tra  le due variabili non esiste alcuna relazione.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C50D38B-4BB6-CA23-D877-E912A06D64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28800"/>
            <a:ext cx="3889248" cy="36758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9A207431-4E9C-7389-9FC1-31FB6222ECEB}"/>
              </a:ext>
            </a:extLst>
          </p:cNvPr>
          <p:cNvSpPr txBox="1"/>
          <p:nvPr/>
        </p:nvSpPr>
        <p:spPr>
          <a:xfrm>
            <a:off x="4481420" y="2667000"/>
            <a:ext cx="43243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2400" dirty="0">
                <a:latin typeface="Arial MT"/>
                <a:cs typeface="Arial MT"/>
              </a:rPr>
              <a:t>Ad </a:t>
            </a:r>
            <a:r>
              <a:rPr sz="2400" spc="-5" dirty="0">
                <a:latin typeface="Arial MT"/>
                <a:cs typeface="Arial MT"/>
              </a:rPr>
              <a:t>esempio, non esiste alcuna </a:t>
            </a:r>
            <a:r>
              <a:rPr sz="2400" dirty="0">
                <a:latin typeface="Arial MT"/>
                <a:cs typeface="Arial MT"/>
              </a:rPr>
              <a:t> relazione tra </a:t>
            </a:r>
            <a:r>
              <a:rPr sz="2400" spc="-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temperatura e </a:t>
            </a:r>
            <a:r>
              <a:rPr lang="it-IT" sz="2400" spc="-5" dirty="0">
                <a:latin typeface="Arial MT"/>
                <a:cs typeface="Arial MT"/>
              </a:rPr>
              <a:t>la nostra età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9885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654</Words>
  <Application>Microsoft Office PowerPoint</Application>
  <PresentationFormat>Personalizzato</PresentationFormat>
  <Paragraphs>38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 MT</vt:lpstr>
      <vt:lpstr>Calibri</vt:lpstr>
      <vt:lpstr>Tahoma</vt:lpstr>
      <vt:lpstr>Times New Roman</vt:lpstr>
      <vt:lpstr>Office Theme</vt:lpstr>
      <vt:lpstr>Presentazione standard di PowerPoint</vt:lpstr>
      <vt:lpstr>Presentazione standard di PowerPoint</vt:lpstr>
      <vt:lpstr>CORRELAZIONE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Informazioni, nuove conoscenze, decisioni</dc:title>
  <dc:creator>Daniele Grotti</dc:creator>
  <cp:lastModifiedBy>Daniele Grotti</cp:lastModifiedBy>
  <cp:revision>20</cp:revision>
  <dcterms:created xsi:type="dcterms:W3CDTF">2022-04-23T11:34:42Z</dcterms:created>
  <dcterms:modified xsi:type="dcterms:W3CDTF">2023-12-08T20:35:19Z</dcterms:modified>
</cp:coreProperties>
</file>